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Economica"/>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3" name="Minglu Ma"/>
  <p:cmAuthor clrIdx="1" id="1" initials="" lastIdx="2" name="Li D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20" Type="http://schemas.openxmlformats.org/officeDocument/2006/relationships/slide" Target="slides/slide15.xml"/><Relationship Id="rId42" Type="http://schemas.openxmlformats.org/officeDocument/2006/relationships/font" Target="fonts/Economica-boldItalic.fntdata"/><Relationship Id="rId41" Type="http://schemas.openxmlformats.org/officeDocument/2006/relationships/font" Target="fonts/Economica-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Economic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This will show in the present model.
It matches the left text. May help your present.</p:text>
  </p:cm>
  <p:cm authorId="1" idx="1">
    <p:pos x="6000" y="100"/>
    <p:text>It looks very pretty :)</p:text>
  </p:cm>
  <p:cm authorId="1" idx="2">
    <p:pos x="6000" y="200"/>
    <p:text>Minglu, Could you help me modify slide 23(An alternative approach)</p:text>
  </p:cm>
  <p:cm authorId="0" idx="2">
    <p:pos x="6000" y="300"/>
    <p:text>If you don't like this picture you can delete it. I just want to add something more interesting to explain what's classification.:)</p:text>
  </p:cm>
  <p:cm authorId="0" idx="3">
    <p:pos x="6000" y="400"/>
    <p:text>I redo this slide in slide 5</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00550"/>
            <a:ext cx="5486399" cy="3600450"/>
          </a:xfrm>
          <a:prstGeom prst="rect">
            <a:avLst/>
          </a:prstGeom>
        </p:spPr>
        <p:txBody>
          <a:bodyPr anchorCtr="0" anchor="ctr" bIns="91425" lIns="91425" rIns="91425" tIns="91425">
            <a:noAutofit/>
          </a:bodyPr>
          <a:lstStyle/>
          <a:p>
            <a:pPr lvl="0">
              <a:spcBef>
                <a:spcPts val="0"/>
              </a:spcBef>
              <a:buNone/>
            </a:pPr>
            <a:r>
              <a:t/>
            </a:r>
            <a:endParaRPr/>
          </a:p>
        </p:txBody>
      </p:sp>
      <p:sp>
        <p:nvSpPr>
          <p:cNvPr id="177" name="Shape 177"/>
          <p:cNvSpPr/>
          <p:nvPr>
            <p:ph idx="2" type="sldImg"/>
          </p:nvPr>
        </p:nvSpPr>
        <p:spPr>
          <a:xfrm>
            <a:off x="685800" y="1143000"/>
            <a:ext cx="54864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9" name="Shape 3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3" name="Shape 3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3" name="Shape 3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0" name="Shape 4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4" name="Shape 4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txBox="1"/>
          <p:nvPr>
            <p:ph idx="1" type="body"/>
          </p:nvPr>
        </p:nvSpPr>
        <p:spPr>
          <a:xfrm>
            <a:off x="685800" y="4400550"/>
            <a:ext cx="5486399" cy="3600450"/>
          </a:xfrm>
          <a:prstGeom prst="rect">
            <a:avLst/>
          </a:prstGeom>
        </p:spPr>
        <p:txBody>
          <a:bodyPr anchorCtr="0" anchor="ctr" bIns="91425" lIns="91425" rIns="91425" tIns="91425">
            <a:noAutofit/>
          </a:bodyPr>
          <a:lstStyle/>
          <a:p>
            <a:pPr lvl="0">
              <a:spcBef>
                <a:spcPts val="0"/>
              </a:spcBef>
              <a:buNone/>
            </a:pPr>
            <a:r>
              <a:t/>
            </a:r>
            <a:endParaRPr/>
          </a:p>
        </p:txBody>
      </p:sp>
      <p:sp>
        <p:nvSpPr>
          <p:cNvPr id="463" name="Shape 463"/>
          <p:cNvSpPr/>
          <p:nvPr>
            <p:ph idx="2" type="sldImg"/>
          </p:nvPr>
        </p:nvSpPr>
        <p:spPr>
          <a:xfrm>
            <a:off x="685800" y="1143000"/>
            <a:ext cx="54864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1" name="Shape 4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9" name="Shape 4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6" name="Shape 4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3" name="Shape 5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artificial neuron is a type of binary classifier whose inputs are the components of a vector, which are usually the outputs of other neurons. In the biological neuron, electrical signals from other neurons accumulate on the what is called the dendritic tree. If the charge reaches a critical level, the neuron sends a signal to other neurons connected to the end of it. In place of electrical signals, the artificial neuron uses the weighted sum of the inputs, and if the sum exceeds a certain threshold, the neuron outputs a value of 1, and 0 otherwise. </a:t>
            </a:r>
          </a:p>
          <a:p>
            <a:pPr lvl="0" rtl="0">
              <a:spcBef>
                <a:spcPts val="0"/>
              </a:spcBef>
              <a:buNone/>
            </a:pPr>
            <a:r>
              <a:t/>
            </a:r>
            <a:endParaRPr/>
          </a:p>
          <a:p>
            <a:pPr lvl="0" rtl="0">
              <a:spcBef>
                <a:spcPts val="0"/>
              </a:spcBef>
              <a:buNone/>
            </a:pPr>
            <a:r>
              <a:rPr lang="en"/>
              <a:t>In order to optimize the weights, the output function must be smooth, so we use an S-curve that lies between 0 and 1 called the sigmoid function. The “sharper” the curve, the closer the sigmoid approximates the strictly binary 0-1 output.</a:t>
            </a:r>
          </a:p>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2" name="Shape 5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More complicated classifiers can be constructed by creating a layered network of artificial neurons, where the inputs of each neuron are the outputs of all the neurons in the previous layer. A neural network consists of a layer of input neurons, output neurons, and middle neurons which are called hidden layers. The hidden layers are in charge of recognizing different features of the data. (point out example) </a:t>
            </a:r>
          </a:p>
          <a:p>
            <a:pPr lvl="0" rtl="0">
              <a:spcBef>
                <a:spcPts val="0"/>
              </a:spcBef>
              <a:buNone/>
            </a:pPr>
            <a:r>
              <a:t/>
            </a:r>
            <a:endParaRPr/>
          </a:p>
          <a:p>
            <a:pPr lvl="0">
              <a:spcBef>
                <a:spcPts val="0"/>
              </a:spcBef>
              <a:buNone/>
            </a:pPr>
            <a:r>
              <a:rPr lang="en"/>
              <a:t>The pixels are fed through the input layer and the image classified according to the output neuron with the highest value. The values of the output neurons can be controlled by the manipulating the weights and thresholds of the neural net, and training the model involves optimizing the weights and thresholds so as to maximize the number of correct classifications on the training set. A scaled gradient algorithm is typically used for this.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9" name="Shape 5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The training of neural networks requires an initial guess for the values of the weights and thresholds. These are chosen randomly, so results will vary between different networks. What we do is train an ensemble of many models whose outputs are combined, resulting in a lower error rate than one individual model. The way we combine them is simply use majority voting. That is each digit is classified according to what a majority of the models say it is.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7" name="Shape 5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3" name="Shape 5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0" name="Shape 5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5" name="Shape 5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1" name="Shape 551"/>
        <p:cNvGrpSpPr/>
        <p:nvPr/>
      </p:nvGrpSpPr>
      <p:grpSpPr>
        <a:xfrm>
          <a:off x="0" y="0"/>
          <a:ext cx="0" cy="0"/>
          <a:chOff x="0" y="0"/>
          <a:chExt cx="0" cy="0"/>
        </a:xfrm>
      </p:grpSpPr>
      <p:sp>
        <p:nvSpPr>
          <p:cNvPr id="552" name="Shape 5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3" name="Shape 5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1" name="Shape 5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2" name="Shape 12"/>
          <p:cNvSpPr txBox="1"/>
          <p:nvPr>
            <p:ph type="ctrTitle"/>
          </p:nvPr>
        </p:nvSpPr>
        <p:spPr>
          <a:xfrm>
            <a:off x="3044700" y="1444255"/>
            <a:ext cx="3054600" cy="1537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399"/>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311700" y="957125"/>
            <a:ext cx="8520599" cy="2128799"/>
          </a:xfrm>
          <a:prstGeom prst="rect">
            <a:avLst/>
          </a:prstGeom>
        </p:spPr>
        <p:txBody>
          <a:bodyPr anchorCtr="0" anchor="ctr" bIns="91425" lIns="91425" rIns="91425"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599"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8" name="Shape 58"/>
        <p:cNvGrpSpPr/>
        <p:nvPr/>
      </p:nvGrpSpPr>
      <p:grpSpPr>
        <a:xfrm>
          <a:off x="0" y="0"/>
          <a:ext cx="0" cy="0"/>
          <a:chOff x="0" y="0"/>
          <a:chExt cx="0" cy="0"/>
        </a:xfrm>
      </p:grpSpPr>
      <p:sp>
        <p:nvSpPr>
          <p:cNvPr id="59" name="Shape 59"/>
          <p:cNvSpPr txBox="1"/>
          <p:nvPr>
            <p:ph type="title"/>
          </p:nvPr>
        </p:nvSpPr>
        <p:spPr>
          <a:xfrm>
            <a:off x="457200" y="400050"/>
            <a:ext cx="8229600" cy="742800"/>
          </a:xfrm>
          <a:prstGeom prst="rect">
            <a:avLst/>
          </a:prstGeom>
          <a:noFill/>
          <a:ln>
            <a:noFill/>
          </a:ln>
        </p:spPr>
        <p:txBody>
          <a:bodyPr anchorCtr="0" anchor="ctr" bIns="91425" lIns="91425" rIns="91425" tIns="91425"/>
          <a:lstStyle>
            <a:lvl1pPr lvl="0" rtl="0" algn="l">
              <a:spcBef>
                <a:spcPts val="0"/>
              </a:spcBef>
              <a:buClr>
                <a:schemeClr val="dk2"/>
              </a:buClr>
              <a:buFont typeface="Arial"/>
              <a:buNone/>
              <a:defRPr sz="4000">
                <a:solidFill>
                  <a:schemeClr val="dk2"/>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0" name="Shape 60"/>
          <p:cNvSpPr txBox="1"/>
          <p:nvPr>
            <p:ph idx="1" type="body"/>
          </p:nvPr>
        </p:nvSpPr>
        <p:spPr>
          <a:xfrm>
            <a:off x="457200" y="1200150"/>
            <a:ext cx="8229600" cy="3657600"/>
          </a:xfrm>
          <a:prstGeom prst="rect">
            <a:avLst/>
          </a:prstGeom>
          <a:noFill/>
          <a:ln>
            <a:noFill/>
          </a:ln>
        </p:spPr>
        <p:txBody>
          <a:bodyPr anchorCtr="0" anchor="t" bIns="91425" lIns="91425" rIns="91425" tIns="91425"/>
          <a:lstStyle>
            <a:lvl1pPr indent="-53339" lvl="0" marL="182880" rtl="0" algn="l">
              <a:spcBef>
                <a:spcPts val="480"/>
              </a:spcBef>
              <a:buClr>
                <a:schemeClr val="accent1"/>
              </a:buClr>
              <a:buFont typeface="Arial"/>
              <a:buChar char="•"/>
              <a:defRPr sz="2400">
                <a:solidFill>
                  <a:schemeClr val="dk1"/>
                </a:solidFill>
                <a:latin typeface="Arial"/>
                <a:ea typeface="Arial"/>
                <a:cs typeface="Arial"/>
                <a:sym typeface="Arial"/>
              </a:defRPr>
            </a:lvl1pPr>
            <a:lvl2pPr indent="-82550" lvl="1" marL="457200" rtl="0" algn="l">
              <a:spcBef>
                <a:spcPts val="400"/>
              </a:spcBef>
              <a:buClr>
                <a:schemeClr val="accent1"/>
              </a:buClr>
              <a:buFont typeface="Arial"/>
              <a:buChar char="•"/>
              <a:defRPr sz="2000">
                <a:solidFill>
                  <a:schemeClr val="dk1"/>
                </a:solidFill>
                <a:latin typeface="Arial"/>
                <a:ea typeface="Arial"/>
                <a:cs typeface="Arial"/>
                <a:sym typeface="Arial"/>
              </a:defRPr>
            </a:lvl2pPr>
            <a:lvl3pPr indent="-82550" lvl="2" marL="731520" rtl="0" algn="l">
              <a:spcBef>
                <a:spcPts val="360"/>
              </a:spcBef>
              <a:buClr>
                <a:schemeClr val="accent1"/>
              </a:buClr>
              <a:buFont typeface="Arial"/>
              <a:buChar char="•"/>
              <a:defRPr sz="1800">
                <a:solidFill>
                  <a:schemeClr val="dk1"/>
                </a:solidFill>
                <a:latin typeface="Arial"/>
                <a:ea typeface="Arial"/>
                <a:cs typeface="Arial"/>
                <a:sym typeface="Arial"/>
              </a:defRPr>
            </a:lvl3pPr>
            <a:lvl4pPr indent="-91439" lvl="3" marL="1005839" rtl="0" algn="l">
              <a:spcBef>
                <a:spcPts val="320"/>
              </a:spcBef>
              <a:buClr>
                <a:schemeClr val="accent1"/>
              </a:buClr>
              <a:buFont typeface="Arial"/>
              <a:buChar char="•"/>
              <a:defRPr sz="1600">
                <a:solidFill>
                  <a:schemeClr val="dk1"/>
                </a:solidFill>
                <a:latin typeface="Arial"/>
                <a:ea typeface="Arial"/>
                <a:cs typeface="Arial"/>
                <a:sym typeface="Arial"/>
              </a:defRPr>
            </a:lvl4pPr>
            <a:lvl5pPr indent="-58419" lvl="4" marL="1188720" rtl="0" algn="l">
              <a:spcBef>
                <a:spcPts val="280"/>
              </a:spcBef>
              <a:buClr>
                <a:schemeClr val="accent1"/>
              </a:buClr>
              <a:buFont typeface="Arial"/>
              <a:buChar char="•"/>
              <a:defRPr sz="1400">
                <a:solidFill>
                  <a:schemeClr val="dk1"/>
                </a:solidFill>
                <a:latin typeface="Arial"/>
                <a:ea typeface="Arial"/>
                <a:cs typeface="Arial"/>
                <a:sym typeface="Arial"/>
              </a:defRPr>
            </a:lvl5pPr>
            <a:lvl6pPr indent="-107950" lvl="5" marL="1371600" rtl="0" algn="l">
              <a:spcBef>
                <a:spcPts val="260"/>
              </a:spcBef>
              <a:buClr>
                <a:schemeClr val="accent1"/>
              </a:buClr>
              <a:buFont typeface="Arial"/>
              <a:buChar char="•"/>
              <a:defRPr sz="1300">
                <a:solidFill>
                  <a:schemeClr val="dk1"/>
                </a:solidFill>
                <a:latin typeface="Arial"/>
                <a:ea typeface="Arial"/>
                <a:cs typeface="Arial"/>
                <a:sym typeface="Arial"/>
              </a:defRPr>
            </a:lvl6pPr>
            <a:lvl7pPr indent="-100330" lvl="6" marL="1554480" rtl="0" algn="l">
              <a:spcBef>
                <a:spcPts val="260"/>
              </a:spcBef>
              <a:buClr>
                <a:schemeClr val="accent1"/>
              </a:buClr>
              <a:buFont typeface="Arial"/>
              <a:buChar char="•"/>
              <a:defRPr sz="1300">
                <a:solidFill>
                  <a:schemeClr val="dk1"/>
                </a:solidFill>
                <a:latin typeface="Arial"/>
                <a:ea typeface="Arial"/>
                <a:cs typeface="Arial"/>
                <a:sym typeface="Arial"/>
              </a:defRPr>
            </a:lvl7pPr>
            <a:lvl8pPr indent="-105410" lvl="7" marL="1737360" rtl="0" algn="l">
              <a:spcBef>
                <a:spcPts val="260"/>
              </a:spcBef>
              <a:buClr>
                <a:schemeClr val="accent1"/>
              </a:buClr>
              <a:buFont typeface="Arial"/>
              <a:buChar char="•"/>
              <a:defRPr sz="1300">
                <a:solidFill>
                  <a:schemeClr val="dk1"/>
                </a:solidFill>
                <a:latin typeface="Arial"/>
                <a:ea typeface="Arial"/>
                <a:cs typeface="Arial"/>
                <a:sym typeface="Arial"/>
              </a:defRPr>
            </a:lvl8pPr>
            <a:lvl9pPr indent="-110489" lvl="8" marL="1920240" rtl="0" algn="l">
              <a:spcBef>
                <a:spcPts val="260"/>
              </a:spcBef>
              <a:buClr>
                <a:schemeClr val="accent1"/>
              </a:buClr>
              <a:buFont typeface="Arial"/>
              <a:buChar char="•"/>
              <a:defRPr sz="1300">
                <a:solidFill>
                  <a:schemeClr val="dk1"/>
                </a:solidFill>
                <a:latin typeface="Arial"/>
                <a:ea typeface="Arial"/>
                <a:cs typeface="Arial"/>
                <a:sym typeface="Arial"/>
              </a:defRPr>
            </a:lvl9pPr>
          </a:lstStyle>
          <a:p/>
        </p:txBody>
      </p:sp>
      <p:sp>
        <p:nvSpPr>
          <p:cNvPr id="61" name="Shape 61"/>
          <p:cNvSpPr txBox="1"/>
          <p:nvPr>
            <p:ph idx="10" type="dt"/>
          </p:nvPr>
        </p:nvSpPr>
        <p:spPr>
          <a:xfrm>
            <a:off x="457200" y="13716"/>
            <a:ext cx="2895600" cy="246899"/>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rgbClr val="FFFFFF"/>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62" name="Shape 62"/>
          <p:cNvSpPr txBox="1"/>
          <p:nvPr>
            <p:ph idx="11" type="ftr"/>
          </p:nvPr>
        </p:nvSpPr>
        <p:spPr>
          <a:xfrm>
            <a:off x="3429000" y="13716"/>
            <a:ext cx="4114800" cy="246899"/>
          </a:xfrm>
          <a:prstGeom prst="rect">
            <a:avLst/>
          </a:prstGeom>
          <a:noFill/>
          <a:ln>
            <a:noFill/>
          </a:ln>
        </p:spPr>
        <p:txBody>
          <a:bodyPr anchorCtr="0" anchor="ctr" bIns="91425" lIns="91425" rIns="91425" tIns="91425"/>
          <a:lstStyle>
            <a:lvl1pPr indent="0" lvl="0" marL="0" marR="0" rtl="0" algn="ctr">
              <a:spcBef>
                <a:spcPts val="0"/>
              </a:spcBef>
              <a:defRPr b="0" i="0" sz="1200" u="none" cap="none" strike="noStrike">
                <a:solidFill>
                  <a:srgbClr val="FFFFFF"/>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7620000" y="13716"/>
            <a:ext cx="1066799" cy="24689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1" i="0" lang="en" sz="14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5" name="Shape 15"/>
        <p:cNvGrpSpPr/>
        <p:nvPr/>
      </p:nvGrpSpPr>
      <p:grpSpPr>
        <a:xfrm>
          <a:off x="0" y="0"/>
          <a:ext cx="0" cy="0"/>
          <a:chOff x="0" y="0"/>
          <a:chExt cx="0" cy="0"/>
        </a:xfrm>
      </p:grpSpPr>
      <p:sp>
        <p:nvSpPr>
          <p:cNvPr id="16" name="Shape 16"/>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type="title"/>
          </p:nvPr>
        </p:nvSpPr>
        <p:spPr>
          <a:xfrm>
            <a:off x="311700" y="315925"/>
            <a:ext cx="8520599" cy="8312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599" cy="3354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599" cy="8312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899"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899"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599" cy="8312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399"/>
            <a:ext cx="2807999" cy="2784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490250" y="450150"/>
            <a:ext cx="5878799"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199" cy="1786199"/>
          </a:xfrm>
          <a:prstGeom prst="rect">
            <a:avLst/>
          </a:prstGeom>
        </p:spPr>
        <p:txBody>
          <a:bodyPr anchorCtr="0" anchor="b" bIns="91425" lIns="91425" rIns="91425"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0"/>
            <a:ext cx="4045199" cy="1574099"/>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799"/>
          </a:xfrm>
          <a:prstGeom prst="rect">
            <a:avLst/>
          </a:prstGeom>
        </p:spPr>
        <p:txBody>
          <a:bodyPr anchorCtr="0" anchor="ctr" bIns="91425" lIns="91425" rIns="91425"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599" cy="831299"/>
          </a:xfrm>
          <a:prstGeom prst="rect">
            <a:avLst/>
          </a:prstGeom>
          <a:noFill/>
          <a:ln>
            <a:noFill/>
          </a:ln>
        </p:spPr>
        <p:txBody>
          <a:bodyPr anchorCtr="0" anchor="b" bIns="91425" lIns="91425" rIns="91425"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599" cy="3354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63.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35.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01.png"/><Relationship Id="rId4" Type="http://schemas.openxmlformats.org/officeDocument/2006/relationships/image" Target="../media/image09.png"/><Relationship Id="rId5" Type="http://schemas.openxmlformats.org/officeDocument/2006/relationships/image" Target="../media/image0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6.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1.png"/><Relationship Id="rId12"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50.png"/><Relationship Id="rId5" Type="http://schemas.openxmlformats.org/officeDocument/2006/relationships/image" Target="../media/image45.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5.png"/><Relationship Id="rId4" Type="http://schemas.openxmlformats.org/officeDocument/2006/relationships/image" Target="../media/image58.png"/><Relationship Id="rId5" Type="http://schemas.openxmlformats.org/officeDocument/2006/relationships/image" Target="../media/image56.png"/><Relationship Id="rId6"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4.png"/><Relationship Id="rId4"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1.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01.png"/><Relationship Id="rId5" Type="http://schemas.openxmlformats.org/officeDocument/2006/relationships/image" Target="../media/image05.png"/><Relationship Id="rId6" Type="http://schemas.openxmlformats.org/officeDocument/2006/relationships/image" Target="../media/image00.png"/><Relationship Id="rId7"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8.jpg"/><Relationship Id="rId4" Type="http://schemas.openxmlformats.org/officeDocument/2006/relationships/image" Target="../media/image22.jpg"/><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1729875" y="1444250"/>
            <a:ext cx="6515999" cy="1537199"/>
          </a:xfrm>
          <a:prstGeom prst="rect">
            <a:avLst/>
          </a:prstGeom>
        </p:spPr>
        <p:txBody>
          <a:bodyPr anchorCtr="0" anchor="b" bIns="91425" lIns="91425" rIns="91425" tIns="91425">
            <a:noAutofit/>
          </a:bodyPr>
          <a:lstStyle/>
          <a:p>
            <a:pPr lvl="0">
              <a:spcBef>
                <a:spcPts val="0"/>
              </a:spcBef>
              <a:buNone/>
            </a:pPr>
            <a:r>
              <a:rPr lang="en" sz="3300"/>
              <a:t>On Classification: An Empirical Study of Existing Algorithms Based on Two Kaggle Competitions </a:t>
            </a:r>
          </a:p>
        </p:txBody>
      </p:sp>
      <p:sp>
        <p:nvSpPr>
          <p:cNvPr id="69" name="Shape 69"/>
          <p:cNvSpPr txBox="1"/>
          <p:nvPr>
            <p:ph idx="1" type="subTitle"/>
          </p:nvPr>
        </p:nvSpPr>
        <p:spPr>
          <a:xfrm>
            <a:off x="3044700" y="2981447"/>
            <a:ext cx="3054600" cy="998100"/>
          </a:xfrm>
          <a:prstGeom prst="rect">
            <a:avLst/>
          </a:prstGeom>
        </p:spPr>
        <p:txBody>
          <a:bodyPr anchorCtr="0" anchor="t" bIns="91425" lIns="91425" rIns="91425" tIns="91425">
            <a:noAutofit/>
          </a:bodyPr>
          <a:lstStyle/>
          <a:p>
            <a:pPr lvl="0" rtl="0">
              <a:spcBef>
                <a:spcPts val="0"/>
              </a:spcBef>
              <a:buNone/>
            </a:pPr>
            <a:r>
              <a:rPr b="1" lang="en"/>
              <a:t>CAMCOS Report Day</a:t>
            </a:r>
          </a:p>
          <a:p>
            <a:pPr lvl="0" rtl="0">
              <a:spcBef>
                <a:spcPts val="0"/>
              </a:spcBef>
              <a:buNone/>
            </a:pPr>
            <a:r>
              <a:rPr lang="en"/>
              <a:t>December 9</a:t>
            </a:r>
            <a:r>
              <a:rPr baseline="30000" lang="en"/>
              <a:t>th</a:t>
            </a:r>
            <a:r>
              <a:rPr lang="en"/>
              <a:t>, 2015</a:t>
            </a:r>
          </a:p>
          <a:p>
            <a:pPr lvl="0" rtl="0">
              <a:spcBef>
                <a:spcPts val="0"/>
              </a:spcBef>
              <a:buNone/>
            </a:pPr>
            <a:r>
              <a:rPr lang="en"/>
              <a:t>San Jose State University</a:t>
            </a:r>
          </a:p>
          <a:p>
            <a:pPr lvl="0">
              <a:spcBef>
                <a:spcPts val="0"/>
              </a:spcBef>
              <a:buNone/>
            </a:pPr>
            <a:r>
              <a:rPr b="1" lang="en"/>
              <a:t>Project Theme</a:t>
            </a:r>
            <a:r>
              <a:rPr lang="en"/>
              <a:t>: Classification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549275" y="217893"/>
            <a:ext cx="8042399" cy="7248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i="0" lang="en" sz="3240" u="none" cap="none" strike="noStrike">
                <a:solidFill>
                  <a:srgbClr val="000000"/>
                </a:solidFill>
                <a:latin typeface="Economica"/>
                <a:ea typeface="Economica"/>
                <a:cs typeface="Economica"/>
                <a:sym typeface="Economica"/>
              </a:rPr>
              <a:t>Principal Component Analysis (PCA)</a:t>
            </a:r>
          </a:p>
        </p:txBody>
      </p:sp>
      <p:sp>
        <p:nvSpPr>
          <p:cNvPr id="180" name="Shape 180"/>
          <p:cNvSpPr txBox="1"/>
          <p:nvPr>
            <p:ph idx="1" type="body"/>
          </p:nvPr>
        </p:nvSpPr>
        <p:spPr>
          <a:xfrm>
            <a:off x="114550" y="1066825"/>
            <a:ext cx="8042399" cy="3330899"/>
          </a:xfrm>
          <a:prstGeom prst="rect">
            <a:avLst/>
          </a:prstGeom>
          <a:noFill/>
          <a:ln>
            <a:noFill/>
          </a:ln>
        </p:spPr>
        <p:txBody>
          <a:bodyPr anchorCtr="0" anchor="t" bIns="45700" lIns="91425" rIns="91425" tIns="45700">
            <a:noAutofit/>
          </a:bodyPr>
          <a:lstStyle/>
          <a:p>
            <a:pPr indent="-167640" lvl="0" marL="182880" marR="0" rtl="0" algn="l">
              <a:spcBef>
                <a:spcPts val="0"/>
              </a:spcBef>
              <a:buClr>
                <a:schemeClr val="accent1"/>
              </a:buClr>
              <a:buSzPct val="100000"/>
              <a:buFont typeface="Open Sans"/>
              <a:buChar char="•"/>
            </a:pPr>
            <a:r>
              <a:rPr b="0" i="0" lang="en" sz="1800" u="none" cap="none" strike="noStrike">
                <a:solidFill>
                  <a:schemeClr val="dk1"/>
                </a:solidFill>
                <a:latin typeface="Open Sans"/>
                <a:ea typeface="Open Sans"/>
                <a:cs typeface="Open Sans"/>
                <a:sym typeface="Open Sans"/>
              </a:rPr>
              <a:t>Using too many dimensions (784) can be computationally expensive.</a:t>
            </a:r>
          </a:p>
          <a:p>
            <a:pPr indent="-167640" lvl="0" marL="182880" marR="0" rtl="0" algn="l">
              <a:spcBef>
                <a:spcPts val="480"/>
              </a:spcBef>
              <a:buClr>
                <a:schemeClr val="accent1"/>
              </a:buClr>
              <a:buSzPct val="100000"/>
              <a:buFont typeface="Open Sans"/>
              <a:buChar char="•"/>
            </a:pPr>
            <a:r>
              <a:rPr b="0" i="0" lang="en" sz="1800" u="none" cap="none" strike="noStrike">
                <a:solidFill>
                  <a:schemeClr val="dk1"/>
                </a:solidFill>
                <a:latin typeface="Open Sans"/>
                <a:ea typeface="Open Sans"/>
                <a:cs typeface="Open Sans"/>
                <a:sym typeface="Open Sans"/>
              </a:rPr>
              <a:t>Uses variance as dimensionality reduction criterion</a:t>
            </a:r>
          </a:p>
          <a:p>
            <a:pPr indent="-167640" lvl="0" marL="182880" marR="0" rtl="0" algn="l">
              <a:spcBef>
                <a:spcPts val="480"/>
              </a:spcBef>
              <a:buClr>
                <a:schemeClr val="accent1"/>
              </a:buClr>
              <a:buSzPct val="100000"/>
              <a:buFont typeface="Open Sans"/>
              <a:buChar char="•"/>
            </a:pPr>
            <a:r>
              <a:rPr b="0" i="0" lang="en" sz="1800" u="none" cap="none" strike="noStrike">
                <a:solidFill>
                  <a:schemeClr val="dk1"/>
                </a:solidFill>
                <a:latin typeface="Open Sans"/>
                <a:ea typeface="Open Sans"/>
                <a:cs typeface="Open Sans"/>
                <a:sym typeface="Open Sans"/>
              </a:rPr>
              <a:t>Throw away </a:t>
            </a:r>
            <a:r>
              <a:rPr lang="en" sz="1800">
                <a:latin typeface="Open Sans"/>
                <a:ea typeface="Open Sans"/>
                <a:cs typeface="Open Sans"/>
                <a:sym typeface="Open Sans"/>
              </a:rPr>
              <a:t>directions </a:t>
            </a:r>
            <a:r>
              <a:rPr b="0" i="0" lang="en" sz="1800" u="none" cap="none" strike="noStrike">
                <a:solidFill>
                  <a:schemeClr val="dk1"/>
                </a:solidFill>
                <a:latin typeface="Open Sans"/>
                <a:ea typeface="Open Sans"/>
                <a:cs typeface="Open Sans"/>
                <a:sym typeface="Open Sans"/>
              </a:rPr>
              <a:t>with l</a:t>
            </a:r>
            <a:r>
              <a:rPr lang="en" sz="1800">
                <a:latin typeface="Open Sans"/>
                <a:ea typeface="Open Sans"/>
                <a:cs typeface="Open Sans"/>
                <a:sym typeface="Open Sans"/>
              </a:rPr>
              <a:t>owest</a:t>
            </a:r>
            <a:r>
              <a:rPr b="0" i="0" lang="en" sz="1800" u="none" cap="none" strike="noStrike">
                <a:solidFill>
                  <a:schemeClr val="dk1"/>
                </a:solidFill>
                <a:latin typeface="Open Sans"/>
                <a:ea typeface="Open Sans"/>
                <a:cs typeface="Open Sans"/>
                <a:sym typeface="Open Sans"/>
              </a:rPr>
              <a:t> variance</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Arial"/>
              <a:ea typeface="Arial"/>
              <a:cs typeface="Arial"/>
              <a:sym typeface="Arial"/>
            </a:endParaRPr>
          </a:p>
        </p:txBody>
      </p:sp>
      <p:pic>
        <p:nvPicPr>
          <p:cNvPr id="181" name="Shape 181"/>
          <p:cNvPicPr preferRelativeResize="0"/>
          <p:nvPr/>
        </p:nvPicPr>
        <p:blipFill rotWithShape="1">
          <a:blip r:embed="rId3">
            <a:alphaModFix/>
          </a:blip>
          <a:srcRect b="0" l="0" r="0" t="0"/>
          <a:stretch/>
        </p:blipFill>
        <p:spPr>
          <a:xfrm>
            <a:off x="367000" y="2657300"/>
            <a:ext cx="1903500" cy="1785600"/>
          </a:xfrm>
          <a:prstGeom prst="rect">
            <a:avLst/>
          </a:prstGeom>
          <a:noFill/>
          <a:ln>
            <a:noFill/>
          </a:ln>
        </p:spPr>
      </p:pic>
      <p:pic>
        <p:nvPicPr>
          <p:cNvPr id="182" name="Shape 182"/>
          <p:cNvPicPr preferRelativeResize="0"/>
          <p:nvPr/>
        </p:nvPicPr>
        <p:blipFill rotWithShape="1">
          <a:blip r:embed="rId4">
            <a:alphaModFix/>
          </a:blip>
          <a:srcRect b="11200" l="0" r="0" t="0"/>
          <a:stretch/>
        </p:blipFill>
        <p:spPr>
          <a:xfrm>
            <a:off x="6279073" y="2656551"/>
            <a:ext cx="2475300" cy="1787100"/>
          </a:xfrm>
          <a:prstGeom prst="rect">
            <a:avLst/>
          </a:prstGeom>
          <a:noFill/>
          <a:ln>
            <a:noFill/>
          </a:ln>
        </p:spPr>
      </p:pic>
      <p:pic>
        <p:nvPicPr>
          <p:cNvPr id="183" name="Shape 183"/>
          <p:cNvPicPr preferRelativeResize="0"/>
          <p:nvPr/>
        </p:nvPicPr>
        <p:blipFill rotWithShape="1">
          <a:blip r:embed="rId5">
            <a:alphaModFix/>
          </a:blip>
          <a:srcRect b="8800" l="0" r="1353" t="2402"/>
          <a:stretch/>
        </p:blipFill>
        <p:spPr>
          <a:xfrm>
            <a:off x="3435125" y="2509229"/>
            <a:ext cx="2198700" cy="1888499"/>
          </a:xfrm>
          <a:prstGeom prst="rect">
            <a:avLst/>
          </a:prstGeom>
          <a:noFill/>
          <a:ln>
            <a:noFill/>
          </a:ln>
        </p:spPr>
      </p:pic>
      <p:sp>
        <p:nvSpPr>
          <p:cNvPr id="184" name="Shape 184"/>
          <p:cNvSpPr/>
          <p:nvPr/>
        </p:nvSpPr>
        <p:spPr>
          <a:xfrm>
            <a:off x="2526615" y="3509423"/>
            <a:ext cx="206999" cy="81300"/>
          </a:xfrm>
          <a:prstGeom prst="rightArrow">
            <a:avLst>
              <a:gd fmla="val 50000" name="adj1"/>
              <a:gd fmla="val 50000" name="adj2"/>
            </a:avLst>
          </a:prstGeom>
          <a:solidFill>
            <a:srgbClr val="FF0000"/>
          </a:solidFill>
          <a:ln cap="flat" cmpd="sng" w="264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rgbClr val="0070C0"/>
              </a:solidFill>
              <a:latin typeface="Arial"/>
              <a:ea typeface="Arial"/>
              <a:cs typeface="Arial"/>
              <a:sym typeface="Arial"/>
            </a:endParaRPr>
          </a:p>
        </p:txBody>
      </p:sp>
      <p:sp>
        <p:nvSpPr>
          <p:cNvPr id="185" name="Shape 185"/>
          <p:cNvSpPr/>
          <p:nvPr/>
        </p:nvSpPr>
        <p:spPr>
          <a:xfrm>
            <a:off x="5666782" y="3509398"/>
            <a:ext cx="206999" cy="81300"/>
          </a:xfrm>
          <a:prstGeom prst="rightArrow">
            <a:avLst>
              <a:gd fmla="val 50000" name="adj1"/>
              <a:gd fmla="val 50000" name="adj2"/>
            </a:avLst>
          </a:prstGeom>
          <a:solidFill>
            <a:srgbClr val="FF0000"/>
          </a:solidFill>
          <a:ln cap="flat" cmpd="sng" w="264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0" y="155150"/>
            <a:ext cx="5090099" cy="1508099"/>
          </a:xfrm>
          <a:prstGeom prst="rect">
            <a:avLst/>
          </a:prstGeom>
        </p:spPr>
        <p:txBody>
          <a:bodyPr anchorCtr="0" anchor="b" bIns="91425" lIns="91425" rIns="91425" tIns="91425">
            <a:noAutofit/>
          </a:bodyPr>
          <a:lstStyle/>
          <a:p>
            <a:pPr lvl="0" rtl="0">
              <a:spcBef>
                <a:spcPts val="0"/>
              </a:spcBef>
              <a:buNone/>
            </a:pPr>
            <a:r>
              <a:rPr lang="en"/>
              <a:t>Linear Discriminant Analysis:</a:t>
            </a:r>
          </a:p>
          <a:p>
            <a:pPr lvl="0">
              <a:spcBef>
                <a:spcPts val="0"/>
              </a:spcBef>
              <a:buNone/>
            </a:pPr>
            <a:r>
              <a:rPr lang="en" sz="2400"/>
              <a:t>Reduce dimensionality, preserve as much class discriminatory information as possible.</a:t>
            </a:r>
          </a:p>
        </p:txBody>
      </p:sp>
      <p:pic>
        <p:nvPicPr>
          <p:cNvPr id="191" name="Shape 191"/>
          <p:cNvPicPr preferRelativeResize="0"/>
          <p:nvPr/>
        </p:nvPicPr>
        <p:blipFill>
          <a:blip r:embed="rId3">
            <a:alphaModFix/>
          </a:blip>
          <a:stretch>
            <a:fillRect/>
          </a:stretch>
        </p:blipFill>
        <p:spPr>
          <a:xfrm>
            <a:off x="4577000" y="2897750"/>
            <a:ext cx="4657625" cy="2021074"/>
          </a:xfrm>
          <a:prstGeom prst="rect">
            <a:avLst/>
          </a:prstGeom>
          <a:noFill/>
          <a:ln>
            <a:noFill/>
          </a:ln>
        </p:spPr>
      </p:pic>
      <p:pic>
        <p:nvPicPr>
          <p:cNvPr id="192" name="Shape 192"/>
          <p:cNvPicPr preferRelativeResize="0"/>
          <p:nvPr/>
        </p:nvPicPr>
        <p:blipFill>
          <a:blip r:embed="rId4">
            <a:alphaModFix/>
          </a:blip>
          <a:stretch>
            <a:fillRect/>
          </a:stretch>
        </p:blipFill>
        <p:spPr>
          <a:xfrm>
            <a:off x="4577000" y="788197"/>
            <a:ext cx="4657625" cy="2004452"/>
          </a:xfrm>
          <a:prstGeom prst="rect">
            <a:avLst/>
          </a:prstGeom>
          <a:noFill/>
          <a:ln>
            <a:noFill/>
          </a:ln>
        </p:spPr>
      </p:pic>
      <p:sp>
        <p:nvSpPr>
          <p:cNvPr id="193" name="Shape 193"/>
          <p:cNvSpPr/>
          <p:nvPr/>
        </p:nvSpPr>
        <p:spPr>
          <a:xfrm>
            <a:off x="7457100" y="4512350"/>
            <a:ext cx="1604099" cy="508200"/>
          </a:xfrm>
          <a:prstGeom prst="rightArrow">
            <a:avLst>
              <a:gd fmla="val 50000" name="adj1"/>
              <a:gd fmla="val 50000" name="adj2"/>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Methods</a:t>
            </a:r>
          </a:p>
        </p:txBody>
      </p:sp>
      <p:pic>
        <p:nvPicPr>
          <p:cNvPr id="194" name="Shape 194"/>
          <p:cNvPicPr preferRelativeResize="0"/>
          <p:nvPr/>
        </p:nvPicPr>
        <p:blipFill>
          <a:blip r:embed="rId5">
            <a:alphaModFix/>
          </a:blip>
          <a:stretch>
            <a:fillRect/>
          </a:stretch>
        </p:blipFill>
        <p:spPr>
          <a:xfrm>
            <a:off x="86875" y="1582125"/>
            <a:ext cx="4584574" cy="34384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Classification Methods</a:t>
            </a:r>
          </a:p>
        </p:txBody>
      </p:sp>
      <p:sp>
        <p:nvSpPr>
          <p:cNvPr id="200" name="Shape 200"/>
          <p:cNvSpPr txBox="1"/>
          <p:nvPr>
            <p:ph idx="1" type="body"/>
          </p:nvPr>
        </p:nvSpPr>
        <p:spPr>
          <a:xfrm>
            <a:off x="311700" y="1225225"/>
            <a:ext cx="8520599" cy="3661499"/>
          </a:xfrm>
          <a:prstGeom prst="rect">
            <a:avLst/>
          </a:prstGeom>
        </p:spPr>
        <p:txBody>
          <a:bodyPr anchorCtr="0" anchor="t" bIns="91425" lIns="91425" rIns="91425" tIns="91425">
            <a:noAutofit/>
          </a:bodyPr>
          <a:lstStyle/>
          <a:p>
            <a:pPr indent="-355600" lvl="0" marL="457200" rtl="0">
              <a:spcBef>
                <a:spcPts val="0"/>
              </a:spcBef>
              <a:buSzPct val="100000"/>
              <a:buChar char="●"/>
            </a:pPr>
            <a:r>
              <a:rPr lang="en" sz="2000"/>
              <a:t>In our experiments we have used the following methods</a:t>
            </a:r>
          </a:p>
          <a:p>
            <a:pPr indent="-342900" lvl="1" marL="914400" rtl="0">
              <a:spcBef>
                <a:spcPts val="0"/>
              </a:spcBef>
              <a:buClr>
                <a:srgbClr val="0000FF"/>
              </a:buClr>
              <a:buSzPct val="100000"/>
              <a:buChar char="○"/>
            </a:pPr>
            <a:r>
              <a:rPr lang="en" sz="1800">
                <a:solidFill>
                  <a:srgbClr val="0000FF"/>
                </a:solidFill>
              </a:rPr>
              <a:t>Nearest Neighbors Methods (Instance based)</a:t>
            </a:r>
          </a:p>
          <a:p>
            <a:pPr indent="-342900" lvl="1" marL="914400" rtl="0">
              <a:spcBef>
                <a:spcPts val="0"/>
              </a:spcBef>
              <a:buSzPct val="100000"/>
              <a:buChar char="○"/>
            </a:pPr>
            <a:r>
              <a:rPr lang="en" sz="1800"/>
              <a:t>Naive Bayes (NB)</a:t>
            </a:r>
          </a:p>
          <a:p>
            <a:pPr indent="-342900" lvl="1" marL="914400" rtl="0">
              <a:spcBef>
                <a:spcPts val="0"/>
              </a:spcBef>
              <a:buSzPct val="100000"/>
              <a:buChar char="○"/>
            </a:pPr>
            <a:r>
              <a:rPr lang="en" sz="1800"/>
              <a:t>Maximum a Posterior (MAP)</a:t>
            </a:r>
          </a:p>
          <a:p>
            <a:pPr indent="-342900" lvl="1" marL="914400" rtl="0">
              <a:spcBef>
                <a:spcPts val="0"/>
              </a:spcBef>
              <a:buSzPct val="100000"/>
              <a:buChar char="○"/>
            </a:pPr>
            <a:r>
              <a:rPr lang="en" sz="1800"/>
              <a:t>Logistic Regression</a:t>
            </a:r>
          </a:p>
          <a:p>
            <a:pPr indent="-342900" lvl="1" marL="914400" rtl="0">
              <a:spcBef>
                <a:spcPts val="0"/>
              </a:spcBef>
              <a:buClr>
                <a:srgbClr val="0000FF"/>
              </a:buClr>
              <a:buSzPct val="100000"/>
              <a:buChar char="○"/>
            </a:pPr>
            <a:r>
              <a:rPr lang="en" sz="1800">
                <a:solidFill>
                  <a:srgbClr val="0000FF"/>
                </a:solidFill>
              </a:rPr>
              <a:t>Support Vector Machines (Linear Classifier)</a:t>
            </a:r>
          </a:p>
          <a:p>
            <a:pPr indent="-342900" lvl="1" marL="914400" rtl="0">
              <a:spcBef>
                <a:spcPts val="0"/>
              </a:spcBef>
              <a:buClr>
                <a:srgbClr val="0000FF"/>
              </a:buClr>
              <a:buSzPct val="100000"/>
              <a:buChar char="○"/>
            </a:pPr>
            <a:r>
              <a:rPr lang="en" sz="1800">
                <a:solidFill>
                  <a:srgbClr val="0000FF"/>
                </a:solidFill>
              </a:rPr>
              <a:t>Neural Networks</a:t>
            </a:r>
          </a:p>
          <a:p>
            <a:pPr indent="-342900" lvl="1" marL="914400" rtl="0">
              <a:spcBef>
                <a:spcPts val="0"/>
              </a:spcBef>
              <a:buSzPct val="100000"/>
              <a:buChar char="○"/>
            </a:pPr>
            <a:r>
              <a:rPr lang="en" sz="1800"/>
              <a:t>Random Forests</a:t>
            </a:r>
          </a:p>
          <a:p>
            <a:pPr indent="-342900" lvl="1" marL="914400">
              <a:spcBef>
                <a:spcPts val="0"/>
              </a:spcBef>
              <a:buSzPct val="100000"/>
              <a:buChar char="○"/>
            </a:pPr>
            <a:r>
              <a:rPr lang="en" sz="1800"/>
              <a:t>Xgboost</a:t>
            </a:r>
          </a:p>
        </p:txBody>
      </p:sp>
      <p:pic>
        <p:nvPicPr>
          <p:cNvPr id="201" name="Shape 201"/>
          <p:cNvPicPr preferRelativeResize="0"/>
          <p:nvPr/>
        </p:nvPicPr>
        <p:blipFill>
          <a:blip r:embed="rId3">
            <a:alphaModFix/>
          </a:blip>
          <a:stretch>
            <a:fillRect/>
          </a:stretch>
        </p:blipFill>
        <p:spPr>
          <a:xfrm>
            <a:off x="7348710" y="207575"/>
            <a:ext cx="1401814" cy="1147225"/>
          </a:xfrm>
          <a:prstGeom prst="rect">
            <a:avLst/>
          </a:prstGeom>
          <a:noFill/>
          <a:ln>
            <a:noFill/>
          </a:ln>
        </p:spPr>
      </p:pic>
      <p:pic>
        <p:nvPicPr>
          <p:cNvPr id="202" name="Shape 202"/>
          <p:cNvPicPr preferRelativeResize="0"/>
          <p:nvPr/>
        </p:nvPicPr>
        <p:blipFill>
          <a:blip r:embed="rId4">
            <a:alphaModFix/>
          </a:blip>
          <a:stretch>
            <a:fillRect/>
          </a:stretch>
        </p:blipFill>
        <p:spPr>
          <a:xfrm>
            <a:off x="4003025" y="3352675"/>
            <a:ext cx="1603448" cy="1603448"/>
          </a:xfrm>
          <a:prstGeom prst="rect">
            <a:avLst/>
          </a:prstGeom>
          <a:noFill/>
          <a:ln>
            <a:noFill/>
          </a:ln>
        </p:spPr>
      </p:pic>
      <p:pic>
        <p:nvPicPr>
          <p:cNvPr id="203" name="Shape 203"/>
          <p:cNvPicPr preferRelativeResize="0"/>
          <p:nvPr/>
        </p:nvPicPr>
        <p:blipFill>
          <a:blip r:embed="rId5">
            <a:alphaModFix/>
          </a:blip>
          <a:stretch>
            <a:fillRect/>
          </a:stretch>
        </p:blipFill>
        <p:spPr>
          <a:xfrm>
            <a:off x="6111825" y="2940550"/>
            <a:ext cx="2582200" cy="1946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315925"/>
            <a:ext cx="3484499" cy="831299"/>
          </a:xfrm>
          <a:prstGeom prst="rect">
            <a:avLst/>
          </a:prstGeom>
        </p:spPr>
        <p:txBody>
          <a:bodyPr anchorCtr="0" anchor="b" bIns="91425" lIns="91425" rIns="91425" tIns="91425">
            <a:noAutofit/>
          </a:bodyPr>
          <a:lstStyle/>
          <a:p>
            <a:pPr lvl="0">
              <a:spcBef>
                <a:spcPts val="0"/>
              </a:spcBef>
              <a:buNone/>
            </a:pPr>
            <a:r>
              <a:rPr lang="en"/>
              <a:t>K nearest neighbors</a:t>
            </a:r>
          </a:p>
        </p:txBody>
      </p:sp>
      <p:cxnSp>
        <p:nvCxnSpPr>
          <p:cNvPr id="209" name="Shape 209"/>
          <p:cNvCxnSpPr/>
          <p:nvPr/>
        </p:nvCxnSpPr>
        <p:spPr>
          <a:xfrm rot="10800000">
            <a:off x="368799" y="1742924"/>
            <a:ext cx="21300" cy="2160000"/>
          </a:xfrm>
          <a:prstGeom prst="straightConnector1">
            <a:avLst/>
          </a:prstGeom>
          <a:noFill/>
          <a:ln cap="flat" cmpd="sng" w="9525">
            <a:solidFill>
              <a:srgbClr val="000000"/>
            </a:solidFill>
            <a:prstDash val="solid"/>
            <a:round/>
            <a:headEnd len="lg" w="lg" type="none"/>
            <a:tailEnd len="lg" w="lg" type="triangle"/>
          </a:ln>
        </p:spPr>
      </p:cxnSp>
      <p:cxnSp>
        <p:nvCxnSpPr>
          <p:cNvPr id="210" name="Shape 210"/>
          <p:cNvCxnSpPr/>
          <p:nvPr/>
        </p:nvCxnSpPr>
        <p:spPr>
          <a:xfrm flipH="1" rot="10800000">
            <a:off x="384950" y="3902850"/>
            <a:ext cx="3028800" cy="21599"/>
          </a:xfrm>
          <a:prstGeom prst="straightConnector1">
            <a:avLst/>
          </a:prstGeom>
          <a:noFill/>
          <a:ln cap="flat" cmpd="sng" w="9525">
            <a:solidFill>
              <a:srgbClr val="000000"/>
            </a:solidFill>
            <a:prstDash val="solid"/>
            <a:round/>
            <a:headEnd len="lg" w="lg" type="none"/>
            <a:tailEnd len="lg" w="lg" type="triangle"/>
          </a:ln>
        </p:spPr>
      </p:cxnSp>
      <p:sp>
        <p:nvSpPr>
          <p:cNvPr id="211" name="Shape 211"/>
          <p:cNvSpPr/>
          <p:nvPr/>
        </p:nvSpPr>
        <p:spPr>
          <a:xfrm>
            <a:off x="1432825" y="2732100"/>
            <a:ext cx="207000" cy="192500"/>
          </a:xfrm>
          <a:prstGeom prst="flowChartDecision">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2" name="Shape 212"/>
          <p:cNvSpPr/>
          <p:nvPr/>
        </p:nvSpPr>
        <p:spPr>
          <a:xfrm>
            <a:off x="1051825" y="2427300"/>
            <a:ext cx="213850" cy="192500"/>
          </a:xfrm>
          <a:prstGeom prst="flowChartDecision">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3" name="Shape 213"/>
          <p:cNvSpPr/>
          <p:nvPr/>
        </p:nvSpPr>
        <p:spPr>
          <a:xfrm>
            <a:off x="1128025" y="2122500"/>
            <a:ext cx="213850" cy="192500"/>
          </a:xfrm>
          <a:prstGeom prst="flowChartDecision">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4" name="Shape 214"/>
          <p:cNvSpPr/>
          <p:nvPr/>
        </p:nvSpPr>
        <p:spPr>
          <a:xfrm>
            <a:off x="1737625" y="2503500"/>
            <a:ext cx="213850" cy="192500"/>
          </a:xfrm>
          <a:prstGeom prst="flowChartDecision">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p:nvPr/>
        </p:nvSpPr>
        <p:spPr>
          <a:xfrm>
            <a:off x="1308225" y="2524825"/>
            <a:ext cx="213899" cy="120300"/>
          </a:xfrm>
          <a:prstGeom prst="ellipse">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6" name="Shape 216"/>
          <p:cNvSpPr/>
          <p:nvPr/>
        </p:nvSpPr>
        <p:spPr>
          <a:xfrm>
            <a:off x="1805575" y="277220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7" name="Shape 217"/>
          <p:cNvSpPr/>
          <p:nvPr/>
        </p:nvSpPr>
        <p:spPr>
          <a:xfrm>
            <a:off x="2491375" y="216260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8" name="Shape 218"/>
          <p:cNvSpPr/>
          <p:nvPr/>
        </p:nvSpPr>
        <p:spPr>
          <a:xfrm>
            <a:off x="2186575" y="246740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a:off x="2460587" y="185375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0" name="Shape 220"/>
          <p:cNvSpPr/>
          <p:nvPr/>
        </p:nvSpPr>
        <p:spPr>
          <a:xfrm>
            <a:off x="1957975" y="193400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1" name="Shape 221"/>
          <p:cNvSpPr/>
          <p:nvPr/>
        </p:nvSpPr>
        <p:spPr>
          <a:xfrm>
            <a:off x="2186575" y="216260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2" name="Shape 222"/>
          <p:cNvSpPr/>
          <p:nvPr/>
        </p:nvSpPr>
        <p:spPr>
          <a:xfrm>
            <a:off x="2567575" y="2467400"/>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3" name="Shape 223"/>
          <p:cNvSpPr/>
          <p:nvPr/>
        </p:nvSpPr>
        <p:spPr>
          <a:xfrm>
            <a:off x="2186575" y="2761506"/>
            <a:ext cx="213850" cy="243250"/>
          </a:xfrm>
          <a:prstGeom prst="flowChartMerge">
            <a:avLst/>
          </a:prstGeom>
          <a:solidFill>
            <a:srgbClr val="00B05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4" name="Shape 224"/>
          <p:cNvSpPr txBox="1"/>
          <p:nvPr/>
        </p:nvSpPr>
        <p:spPr>
          <a:xfrm>
            <a:off x="413075" y="4105025"/>
            <a:ext cx="4308900" cy="705600"/>
          </a:xfrm>
          <a:prstGeom prst="rect">
            <a:avLst/>
          </a:prstGeom>
          <a:noFill/>
          <a:ln>
            <a:noFill/>
          </a:ln>
        </p:spPr>
        <p:txBody>
          <a:bodyPr anchorCtr="0" anchor="t" bIns="91425" lIns="91425" rIns="91425" tIns="91425">
            <a:noAutofit/>
          </a:bodyPr>
          <a:lstStyle/>
          <a:p>
            <a:pPr lvl="0" rtl="0">
              <a:spcBef>
                <a:spcPts val="0"/>
              </a:spcBef>
              <a:buNone/>
            </a:pPr>
            <a:r>
              <a:rPr lang="en"/>
              <a:t>Majority of the neighbors are from class 2. </a:t>
            </a:r>
          </a:p>
          <a:p>
            <a:pPr lvl="0" rtl="0">
              <a:spcBef>
                <a:spcPts val="0"/>
              </a:spcBef>
              <a:buNone/>
            </a:pPr>
            <a:r>
              <a:rPr lang="en"/>
              <a:t>Test data is closer to class 1.</a:t>
            </a:r>
          </a:p>
          <a:p>
            <a:pPr lvl="0">
              <a:spcBef>
                <a:spcPts val="0"/>
              </a:spcBef>
              <a:buNone/>
            </a:pPr>
            <a:r>
              <a:t/>
            </a:r>
            <a:endParaRPr/>
          </a:p>
        </p:txBody>
      </p:sp>
      <p:sp>
        <p:nvSpPr>
          <p:cNvPr id="225" name="Shape 225"/>
          <p:cNvSpPr txBox="1"/>
          <p:nvPr/>
        </p:nvSpPr>
        <p:spPr>
          <a:xfrm>
            <a:off x="220050" y="975725"/>
            <a:ext cx="3667799" cy="831299"/>
          </a:xfrm>
          <a:prstGeom prst="rect">
            <a:avLst/>
          </a:prstGeom>
          <a:noFill/>
          <a:ln>
            <a:noFill/>
          </a:ln>
        </p:spPr>
        <p:txBody>
          <a:bodyPr anchorCtr="0" anchor="t" bIns="91425" lIns="91425" rIns="91425" tIns="91425">
            <a:noAutofit/>
          </a:bodyPr>
          <a:lstStyle/>
          <a:p>
            <a:pPr indent="-228600" lvl="0" marL="457200">
              <a:spcBef>
                <a:spcPts val="0"/>
              </a:spcBef>
              <a:buChar char="●"/>
            </a:pPr>
            <a:r>
              <a:rPr lang="en"/>
              <a:t>A new data point is assigned to the group of its k nearest neighbors</a:t>
            </a:r>
          </a:p>
        </p:txBody>
      </p:sp>
      <p:sp>
        <p:nvSpPr>
          <p:cNvPr id="226" name="Shape 226"/>
          <p:cNvSpPr/>
          <p:nvPr/>
        </p:nvSpPr>
        <p:spPr>
          <a:xfrm>
            <a:off x="784275" y="1907825"/>
            <a:ext cx="1326000" cy="1332299"/>
          </a:xfrm>
          <a:prstGeom prst="flowChartConnector">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7" name="Shape 227"/>
          <p:cNvSpPr/>
          <p:nvPr/>
        </p:nvSpPr>
        <p:spPr>
          <a:xfrm>
            <a:off x="449125" y="1564000"/>
            <a:ext cx="2074199" cy="2027699"/>
          </a:xfrm>
          <a:prstGeom prst="flowChartConnector">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28" name="Shape 228"/>
          <p:cNvCxnSpPr>
            <a:endCxn id="211" idx="2"/>
          </p:cNvCxnSpPr>
          <p:nvPr/>
        </p:nvCxnSpPr>
        <p:spPr>
          <a:xfrm>
            <a:off x="1436424" y="2569099"/>
            <a:ext cx="99900" cy="355500"/>
          </a:xfrm>
          <a:prstGeom prst="straightConnector1">
            <a:avLst/>
          </a:prstGeom>
          <a:noFill/>
          <a:ln cap="flat" cmpd="sng" w="9525">
            <a:solidFill>
              <a:srgbClr val="000000"/>
            </a:solidFill>
            <a:prstDash val="solid"/>
            <a:round/>
            <a:headEnd len="lg" w="lg" type="none"/>
            <a:tailEnd len="lg" w="lg" type="none"/>
          </a:ln>
        </p:spPr>
      </p:cxnSp>
      <p:cxnSp>
        <p:nvCxnSpPr>
          <p:cNvPr id="229" name="Shape 229"/>
          <p:cNvCxnSpPr/>
          <p:nvPr/>
        </p:nvCxnSpPr>
        <p:spPr>
          <a:xfrm>
            <a:off x="1189100" y="2478175"/>
            <a:ext cx="181800" cy="128400"/>
          </a:xfrm>
          <a:prstGeom prst="straightConnector1">
            <a:avLst/>
          </a:prstGeom>
          <a:noFill/>
          <a:ln cap="flat" cmpd="sng" w="9525">
            <a:solidFill>
              <a:srgbClr val="000000"/>
            </a:solidFill>
            <a:prstDash val="solid"/>
            <a:round/>
            <a:headEnd len="lg" w="lg" type="none"/>
            <a:tailEnd len="lg" w="lg" type="none"/>
          </a:ln>
        </p:spPr>
      </p:cxnSp>
      <p:cxnSp>
        <p:nvCxnSpPr>
          <p:cNvPr id="230" name="Shape 230"/>
          <p:cNvCxnSpPr/>
          <p:nvPr/>
        </p:nvCxnSpPr>
        <p:spPr>
          <a:xfrm rot="10800000">
            <a:off x="1293050" y="2253425"/>
            <a:ext cx="86399" cy="291599"/>
          </a:xfrm>
          <a:prstGeom prst="straightConnector1">
            <a:avLst/>
          </a:prstGeom>
          <a:noFill/>
          <a:ln cap="flat" cmpd="sng" w="9525">
            <a:solidFill>
              <a:srgbClr val="000000"/>
            </a:solidFill>
            <a:prstDash val="solid"/>
            <a:round/>
            <a:headEnd len="lg" w="lg" type="none"/>
            <a:tailEnd len="lg" w="lg" type="none"/>
          </a:ln>
        </p:spPr>
      </p:cxnSp>
      <p:cxnSp>
        <p:nvCxnSpPr>
          <p:cNvPr id="231" name="Shape 231"/>
          <p:cNvCxnSpPr/>
          <p:nvPr/>
        </p:nvCxnSpPr>
        <p:spPr>
          <a:xfrm>
            <a:off x="1533975" y="2606475"/>
            <a:ext cx="716400" cy="246000"/>
          </a:xfrm>
          <a:prstGeom prst="straightConnector1">
            <a:avLst/>
          </a:prstGeom>
          <a:noFill/>
          <a:ln cap="flat" cmpd="sng" w="9525">
            <a:solidFill>
              <a:srgbClr val="000000"/>
            </a:solidFill>
            <a:prstDash val="solid"/>
            <a:round/>
            <a:headEnd len="lg" w="lg" type="none"/>
            <a:tailEnd len="lg" w="lg" type="none"/>
          </a:ln>
        </p:spPr>
      </p:cxnSp>
      <p:cxnSp>
        <p:nvCxnSpPr>
          <p:cNvPr id="232" name="Shape 232"/>
          <p:cNvCxnSpPr/>
          <p:nvPr/>
        </p:nvCxnSpPr>
        <p:spPr>
          <a:xfrm flipH="1" rot="10800000">
            <a:off x="1468562" y="2589025"/>
            <a:ext cx="802199" cy="28199"/>
          </a:xfrm>
          <a:prstGeom prst="straightConnector1">
            <a:avLst/>
          </a:prstGeom>
          <a:noFill/>
          <a:ln cap="flat" cmpd="sng" w="9525">
            <a:solidFill>
              <a:srgbClr val="000000"/>
            </a:solidFill>
            <a:prstDash val="solid"/>
            <a:round/>
            <a:headEnd len="lg" w="lg" type="none"/>
            <a:tailEnd len="lg" w="lg" type="none"/>
          </a:ln>
        </p:spPr>
      </p:cxnSp>
      <p:cxnSp>
        <p:nvCxnSpPr>
          <p:cNvPr id="233" name="Shape 233"/>
          <p:cNvCxnSpPr>
            <a:endCxn id="221" idx="1"/>
          </p:cNvCxnSpPr>
          <p:nvPr/>
        </p:nvCxnSpPr>
        <p:spPr>
          <a:xfrm flipH="1" rot="10800000">
            <a:off x="1447137" y="2284224"/>
            <a:ext cx="792899" cy="300900"/>
          </a:xfrm>
          <a:prstGeom prst="straightConnector1">
            <a:avLst/>
          </a:prstGeom>
          <a:noFill/>
          <a:ln cap="flat" cmpd="sng" w="9525">
            <a:solidFill>
              <a:srgbClr val="000000"/>
            </a:solidFill>
            <a:prstDash val="solid"/>
            <a:round/>
            <a:headEnd len="lg" w="lg" type="none"/>
            <a:tailEnd len="lg" w="lg" type="none"/>
          </a:ln>
        </p:spPr>
      </p:cxnSp>
      <p:sp>
        <p:nvSpPr>
          <p:cNvPr id="234" name="Shape 234"/>
          <p:cNvSpPr txBox="1"/>
          <p:nvPr/>
        </p:nvSpPr>
        <p:spPr>
          <a:xfrm>
            <a:off x="1139175" y="3501575"/>
            <a:ext cx="616200" cy="342000"/>
          </a:xfrm>
          <a:prstGeom prst="rect">
            <a:avLst/>
          </a:prstGeom>
          <a:noFill/>
          <a:ln>
            <a:noFill/>
          </a:ln>
        </p:spPr>
        <p:txBody>
          <a:bodyPr anchorCtr="0" anchor="t" bIns="91425" lIns="91425" rIns="91425" tIns="91425">
            <a:noAutofit/>
          </a:bodyPr>
          <a:lstStyle/>
          <a:p>
            <a:pPr lvl="0" rtl="0">
              <a:spcBef>
                <a:spcPts val="0"/>
              </a:spcBef>
              <a:buNone/>
            </a:pPr>
            <a:r>
              <a:rPr lang="en"/>
              <a:t>k = 9</a:t>
            </a:r>
          </a:p>
        </p:txBody>
      </p:sp>
      <p:pic>
        <p:nvPicPr>
          <p:cNvPr id="235" name="Shape 235"/>
          <p:cNvPicPr preferRelativeResize="0"/>
          <p:nvPr/>
        </p:nvPicPr>
        <p:blipFill>
          <a:blip r:embed="rId3">
            <a:alphaModFix/>
          </a:blip>
          <a:stretch>
            <a:fillRect/>
          </a:stretch>
        </p:blipFill>
        <p:spPr>
          <a:xfrm>
            <a:off x="5996575" y="75950"/>
            <a:ext cx="3074875" cy="3515674"/>
          </a:xfrm>
          <a:prstGeom prst="rect">
            <a:avLst/>
          </a:prstGeom>
          <a:noFill/>
          <a:ln>
            <a:noFill/>
          </a:ln>
        </p:spPr>
      </p:pic>
      <p:cxnSp>
        <p:nvCxnSpPr>
          <p:cNvPr id="236" name="Shape 236"/>
          <p:cNvCxnSpPr>
            <a:stCxn id="215" idx="5"/>
            <a:endCxn id="216" idx="1"/>
          </p:cNvCxnSpPr>
          <p:nvPr/>
        </p:nvCxnSpPr>
        <p:spPr>
          <a:xfrm>
            <a:off x="1490800" y="2627507"/>
            <a:ext cx="368100" cy="266400"/>
          </a:xfrm>
          <a:prstGeom prst="straightConnector1">
            <a:avLst/>
          </a:prstGeom>
          <a:noFill/>
          <a:ln cap="flat" cmpd="sng" w="9525">
            <a:solidFill>
              <a:srgbClr val="000000"/>
            </a:solidFill>
            <a:prstDash val="solid"/>
            <a:round/>
            <a:headEnd len="lg" w="lg" type="none"/>
            <a:tailEnd len="lg" w="lg" type="none"/>
          </a:ln>
        </p:spPr>
      </p:cxnSp>
      <p:cxnSp>
        <p:nvCxnSpPr>
          <p:cNvPr id="237" name="Shape 237"/>
          <p:cNvCxnSpPr>
            <a:endCxn id="220" idx="3"/>
          </p:cNvCxnSpPr>
          <p:nvPr/>
        </p:nvCxnSpPr>
        <p:spPr>
          <a:xfrm flipH="1" rot="10800000">
            <a:off x="1443662" y="2055624"/>
            <a:ext cx="674700" cy="532200"/>
          </a:xfrm>
          <a:prstGeom prst="straightConnector1">
            <a:avLst/>
          </a:prstGeom>
          <a:noFill/>
          <a:ln cap="flat" cmpd="sng" w="9525">
            <a:solidFill>
              <a:srgbClr val="000000"/>
            </a:solidFill>
            <a:prstDash val="solid"/>
            <a:round/>
            <a:headEnd len="lg" w="lg" type="none"/>
            <a:tailEnd len="lg" w="lg" type="none"/>
          </a:ln>
        </p:spPr>
      </p:cxnSp>
      <p:sp>
        <p:nvSpPr>
          <p:cNvPr id="238" name="Shape 238"/>
          <p:cNvSpPr txBox="1"/>
          <p:nvPr/>
        </p:nvSpPr>
        <p:spPr>
          <a:xfrm>
            <a:off x="1291575" y="3196775"/>
            <a:ext cx="616200" cy="342000"/>
          </a:xfrm>
          <a:prstGeom prst="rect">
            <a:avLst/>
          </a:prstGeom>
          <a:noFill/>
          <a:ln>
            <a:noFill/>
          </a:ln>
        </p:spPr>
        <p:txBody>
          <a:bodyPr anchorCtr="0" anchor="t" bIns="91425" lIns="91425" rIns="91425" tIns="91425">
            <a:noAutofit/>
          </a:bodyPr>
          <a:lstStyle/>
          <a:p>
            <a:pPr lvl="0" rtl="0">
              <a:spcBef>
                <a:spcPts val="0"/>
              </a:spcBef>
              <a:buNone/>
            </a:pPr>
            <a:r>
              <a:rPr lang="en"/>
              <a:t>k = 5</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74275" y="314075"/>
            <a:ext cx="3935099" cy="831299"/>
          </a:xfrm>
          <a:prstGeom prst="rect">
            <a:avLst/>
          </a:prstGeom>
        </p:spPr>
        <p:txBody>
          <a:bodyPr anchorCtr="0" anchor="b" bIns="91425" lIns="91425" rIns="91425" tIns="91425">
            <a:noAutofit/>
          </a:bodyPr>
          <a:lstStyle/>
          <a:p>
            <a:pPr lvl="0" rtl="0">
              <a:spcBef>
                <a:spcPts val="0"/>
              </a:spcBef>
              <a:buNone/>
            </a:pPr>
            <a:r>
              <a:rPr lang="en"/>
              <a:t>K means </a:t>
            </a:r>
          </a:p>
        </p:txBody>
      </p:sp>
      <p:sp>
        <p:nvSpPr>
          <p:cNvPr id="244" name="Shape 244"/>
          <p:cNvSpPr txBox="1"/>
          <p:nvPr>
            <p:ph idx="1" type="body"/>
          </p:nvPr>
        </p:nvSpPr>
        <p:spPr>
          <a:xfrm>
            <a:off x="311700" y="994475"/>
            <a:ext cx="4489500" cy="3935099"/>
          </a:xfrm>
          <a:prstGeom prst="rect">
            <a:avLst/>
          </a:prstGeom>
        </p:spPr>
        <p:txBody>
          <a:bodyPr anchorCtr="0" anchor="t" bIns="91425" lIns="91425" rIns="91425" tIns="91425">
            <a:noAutofit/>
          </a:bodyPr>
          <a:lstStyle/>
          <a:p>
            <a:pPr indent="-330200" lvl="0" marL="457200" rtl="0">
              <a:spcBef>
                <a:spcPts val="0"/>
              </a:spcBef>
              <a:buSzPct val="100000"/>
            </a:pPr>
            <a:r>
              <a:rPr lang="en" sz="1600"/>
              <a:t>Situation 1: Data is well separated.</a:t>
            </a:r>
          </a:p>
          <a:p>
            <a:pPr indent="-330200" lvl="0" marL="457200" rtl="0">
              <a:spcBef>
                <a:spcPts val="0"/>
              </a:spcBef>
              <a:buSzPct val="100000"/>
            </a:pPr>
            <a:r>
              <a:rPr lang="en" sz="1600"/>
              <a:t>Each class has a centroid/average.</a:t>
            </a:r>
          </a:p>
          <a:p>
            <a:pPr lvl="0" rtl="0">
              <a:spcBef>
                <a:spcPts val="0"/>
              </a:spcBef>
              <a:buNone/>
            </a:pPr>
            <a:r>
              <a:t/>
            </a:r>
            <a:endParaRPr sz="1600"/>
          </a:p>
          <a:p>
            <a:pPr indent="0" lvl="0" marL="0" rtl="0">
              <a:spcBef>
                <a:spcPts val="0"/>
              </a:spcBef>
              <a:buNone/>
            </a:pPr>
            <a:r>
              <a:t/>
            </a:r>
            <a:endParaRPr sz="1800"/>
          </a:p>
          <a:p>
            <a:pPr lvl="0" rtl="0" algn="ctr">
              <a:lnSpc>
                <a:spcPct val="100000"/>
              </a:lnSpc>
              <a:spcBef>
                <a:spcPts val="0"/>
              </a:spcBef>
              <a:spcAft>
                <a:spcPts val="0"/>
              </a:spcAft>
              <a:buNone/>
            </a:pPr>
            <a:r>
              <a:rPr lang="en">
                <a:solidFill>
                  <a:srgbClr val="0070C0"/>
                </a:solidFill>
                <a:latin typeface="Arial"/>
                <a:ea typeface="Arial"/>
                <a:cs typeface="Arial"/>
                <a:sym typeface="Arial"/>
              </a:rPr>
              <a:t>  </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 sz="1600"/>
              <a:t> </a:t>
            </a:r>
          </a:p>
          <a:p>
            <a:pPr indent="0" lvl="0" marL="0" rtl="0">
              <a:spcBef>
                <a:spcPts val="0"/>
              </a:spcBef>
              <a:buNone/>
            </a:pPr>
            <a:r>
              <a:t/>
            </a:r>
            <a:endParaRPr sz="1600"/>
          </a:p>
          <a:p>
            <a:pPr indent="0" lvl="0" marL="0" rtl="0">
              <a:spcBef>
                <a:spcPts val="0"/>
              </a:spcBef>
              <a:buNone/>
            </a:pPr>
            <a:r>
              <a:t/>
            </a:r>
            <a:endParaRPr sz="1600"/>
          </a:p>
        </p:txBody>
      </p:sp>
      <p:sp>
        <p:nvSpPr>
          <p:cNvPr id="245" name="Shape 245"/>
          <p:cNvSpPr/>
          <p:nvPr/>
        </p:nvSpPr>
        <p:spPr>
          <a:xfrm>
            <a:off x="1208350" y="2320475"/>
            <a:ext cx="2030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a:off x="1360750" y="2472875"/>
            <a:ext cx="203099" cy="192599"/>
          </a:xfrm>
          <a:prstGeom prst="triangle">
            <a:avLst>
              <a:gd fmla="val 50000" name="adj"/>
            </a:avLst>
          </a:prstGeom>
          <a:solidFill>
            <a:srgbClr val="5B0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a:off x="1563850" y="2320475"/>
            <a:ext cx="2030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8" name="Shape 248"/>
          <p:cNvSpPr/>
          <p:nvPr/>
        </p:nvSpPr>
        <p:spPr>
          <a:xfrm>
            <a:off x="1563850" y="2617275"/>
            <a:ext cx="2030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9" name="Shape 249"/>
          <p:cNvSpPr/>
          <p:nvPr/>
        </p:nvSpPr>
        <p:spPr>
          <a:xfrm>
            <a:off x="1157650" y="2617275"/>
            <a:ext cx="2030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0" name="Shape 250"/>
          <p:cNvSpPr txBox="1"/>
          <p:nvPr/>
        </p:nvSpPr>
        <p:spPr>
          <a:xfrm>
            <a:off x="291550" y="2371225"/>
            <a:ext cx="1069200" cy="493499"/>
          </a:xfrm>
          <a:prstGeom prst="rect">
            <a:avLst/>
          </a:prstGeom>
          <a:noFill/>
          <a:ln>
            <a:noFill/>
          </a:ln>
        </p:spPr>
        <p:txBody>
          <a:bodyPr anchorCtr="0" anchor="t" bIns="91425" lIns="91425" rIns="91425" tIns="91425">
            <a:noAutofit/>
          </a:bodyPr>
          <a:lstStyle/>
          <a:p>
            <a:pPr lvl="0" rtl="0">
              <a:spcBef>
                <a:spcPts val="0"/>
              </a:spcBef>
              <a:buNone/>
            </a:pPr>
            <a:r>
              <a:rPr lang="en"/>
              <a:t>centroid 1</a:t>
            </a:r>
          </a:p>
          <a:p>
            <a:pPr lvl="0" rtl="0">
              <a:spcBef>
                <a:spcPts val="0"/>
              </a:spcBef>
              <a:buNone/>
            </a:pPr>
            <a:r>
              <a:t/>
            </a:r>
            <a:endParaRPr/>
          </a:p>
          <a:p>
            <a:pPr indent="457200" lvl="0" rtl="0">
              <a:spcBef>
                <a:spcPts val="0"/>
              </a:spcBef>
              <a:buNone/>
            </a:pPr>
            <a:r>
              <a:rPr lang="en"/>
              <a:t>                                                        </a:t>
            </a:r>
          </a:p>
          <a:p>
            <a:pPr lvl="0" rtl="0">
              <a:spcBef>
                <a:spcPts val="0"/>
              </a:spcBef>
              <a:buNone/>
            </a:pPr>
            <a:r>
              <a:t/>
            </a:r>
            <a:endParaRPr/>
          </a:p>
        </p:txBody>
      </p:sp>
      <p:sp>
        <p:nvSpPr>
          <p:cNvPr id="251" name="Shape 251"/>
          <p:cNvSpPr/>
          <p:nvPr/>
        </p:nvSpPr>
        <p:spPr>
          <a:xfrm>
            <a:off x="2705425" y="2769575"/>
            <a:ext cx="2030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2" name="Shape 252"/>
          <p:cNvSpPr/>
          <p:nvPr/>
        </p:nvSpPr>
        <p:spPr>
          <a:xfrm>
            <a:off x="3082375" y="2769575"/>
            <a:ext cx="2030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3" name="Shape 253"/>
          <p:cNvSpPr/>
          <p:nvPr/>
        </p:nvSpPr>
        <p:spPr>
          <a:xfrm>
            <a:off x="2908525" y="2962175"/>
            <a:ext cx="203099" cy="192599"/>
          </a:xfrm>
          <a:prstGeom prst="pentagon">
            <a:avLst>
              <a:gd fmla="val 105146" name="hf"/>
              <a:gd fmla="val 110557" name="vf"/>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4" name="Shape 254"/>
          <p:cNvSpPr/>
          <p:nvPr/>
        </p:nvSpPr>
        <p:spPr>
          <a:xfrm>
            <a:off x="2705425" y="3154775"/>
            <a:ext cx="2030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5" name="Shape 255"/>
          <p:cNvSpPr/>
          <p:nvPr/>
        </p:nvSpPr>
        <p:spPr>
          <a:xfrm>
            <a:off x="3082375" y="3154775"/>
            <a:ext cx="2030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6" name="Shape 256"/>
          <p:cNvSpPr txBox="1"/>
          <p:nvPr/>
        </p:nvSpPr>
        <p:spPr>
          <a:xfrm>
            <a:off x="1943500" y="2887075"/>
            <a:ext cx="1069200" cy="353100"/>
          </a:xfrm>
          <a:prstGeom prst="rect">
            <a:avLst/>
          </a:prstGeom>
          <a:noFill/>
          <a:ln>
            <a:noFill/>
          </a:ln>
        </p:spPr>
        <p:txBody>
          <a:bodyPr anchorCtr="0" anchor="t" bIns="91425" lIns="91425" rIns="91425" tIns="91425">
            <a:noAutofit/>
          </a:bodyPr>
          <a:lstStyle/>
          <a:p>
            <a:pPr lvl="0" rtl="0">
              <a:spcBef>
                <a:spcPts val="0"/>
              </a:spcBef>
              <a:buNone/>
            </a:pPr>
            <a:r>
              <a:rPr lang="en"/>
              <a:t>centroid 2</a:t>
            </a:r>
          </a:p>
        </p:txBody>
      </p:sp>
      <p:sp>
        <p:nvSpPr>
          <p:cNvPr id="257" name="Shape 257"/>
          <p:cNvSpPr/>
          <p:nvPr/>
        </p:nvSpPr>
        <p:spPr>
          <a:xfrm>
            <a:off x="1157650" y="3443600"/>
            <a:ext cx="203099" cy="192599"/>
          </a:xfrm>
          <a:prstGeom prst="diamond">
            <a:avLst/>
          </a:prstGeom>
          <a:solidFill>
            <a:srgbClr val="FF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8" name="Shape 258"/>
          <p:cNvSpPr/>
          <p:nvPr/>
        </p:nvSpPr>
        <p:spPr>
          <a:xfrm>
            <a:off x="1481150" y="3443600"/>
            <a:ext cx="203099" cy="192599"/>
          </a:xfrm>
          <a:prstGeom prst="diamond">
            <a:avLst/>
          </a:prstGeom>
          <a:solidFill>
            <a:srgbClr val="FF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9" name="Shape 259"/>
          <p:cNvSpPr/>
          <p:nvPr/>
        </p:nvSpPr>
        <p:spPr>
          <a:xfrm>
            <a:off x="1278050" y="3599600"/>
            <a:ext cx="203099" cy="192599"/>
          </a:xfrm>
          <a:prstGeom prst="diamond">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0" name="Shape 260"/>
          <p:cNvSpPr/>
          <p:nvPr/>
        </p:nvSpPr>
        <p:spPr>
          <a:xfrm>
            <a:off x="1481150" y="3733575"/>
            <a:ext cx="203099" cy="192599"/>
          </a:xfrm>
          <a:prstGeom prst="diamond">
            <a:avLst/>
          </a:prstGeom>
          <a:solidFill>
            <a:srgbClr val="FF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1" name="Shape 261"/>
          <p:cNvSpPr/>
          <p:nvPr/>
        </p:nvSpPr>
        <p:spPr>
          <a:xfrm>
            <a:off x="1157650" y="3792200"/>
            <a:ext cx="203099" cy="192599"/>
          </a:xfrm>
          <a:prstGeom prst="diamond">
            <a:avLst/>
          </a:prstGeom>
          <a:solidFill>
            <a:srgbClr val="FF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2" name="Shape 262"/>
          <p:cNvSpPr txBox="1"/>
          <p:nvPr/>
        </p:nvSpPr>
        <p:spPr>
          <a:xfrm>
            <a:off x="291550" y="3535400"/>
            <a:ext cx="1123799" cy="353100"/>
          </a:xfrm>
          <a:prstGeom prst="rect">
            <a:avLst/>
          </a:prstGeom>
          <a:noFill/>
          <a:ln>
            <a:noFill/>
          </a:ln>
        </p:spPr>
        <p:txBody>
          <a:bodyPr anchorCtr="0" anchor="t" bIns="91425" lIns="91425" rIns="91425" tIns="91425">
            <a:noAutofit/>
          </a:bodyPr>
          <a:lstStyle/>
          <a:p>
            <a:pPr lvl="0" rtl="0">
              <a:spcBef>
                <a:spcPts val="0"/>
              </a:spcBef>
              <a:buNone/>
            </a:pPr>
            <a:r>
              <a:rPr lang="en"/>
              <a:t>centroid 3</a:t>
            </a:r>
          </a:p>
        </p:txBody>
      </p:sp>
      <p:sp>
        <p:nvSpPr>
          <p:cNvPr id="263" name="Shape 263"/>
          <p:cNvSpPr/>
          <p:nvPr/>
        </p:nvSpPr>
        <p:spPr>
          <a:xfrm>
            <a:off x="1706975" y="3611600"/>
            <a:ext cx="203099" cy="111000"/>
          </a:xfrm>
          <a:prstGeom prst="ellipse">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64" name="Shape 264"/>
          <p:cNvCxnSpPr>
            <a:stCxn id="262" idx="3"/>
            <a:endCxn id="263" idx="2"/>
          </p:cNvCxnSpPr>
          <p:nvPr/>
        </p:nvCxnSpPr>
        <p:spPr>
          <a:xfrm flipH="1" rot="10800000">
            <a:off x="1415349" y="3666950"/>
            <a:ext cx="291599" cy="45000"/>
          </a:xfrm>
          <a:prstGeom prst="straightConnector1">
            <a:avLst/>
          </a:prstGeom>
          <a:noFill/>
          <a:ln cap="flat" cmpd="sng" w="19050">
            <a:solidFill>
              <a:srgbClr val="434343"/>
            </a:solidFill>
            <a:prstDash val="solid"/>
            <a:round/>
            <a:headEnd len="lg" w="lg" type="none"/>
            <a:tailEnd len="lg" w="lg" type="stealth"/>
          </a:ln>
        </p:spPr>
      </p:cxnSp>
      <p:cxnSp>
        <p:nvCxnSpPr>
          <p:cNvPr id="265" name="Shape 265"/>
          <p:cNvCxnSpPr>
            <a:stCxn id="256" idx="3"/>
            <a:endCxn id="263" idx="7"/>
          </p:cNvCxnSpPr>
          <p:nvPr/>
        </p:nvCxnSpPr>
        <p:spPr>
          <a:xfrm flipH="1">
            <a:off x="1880200" y="3063625"/>
            <a:ext cx="1132500" cy="564300"/>
          </a:xfrm>
          <a:prstGeom prst="straightConnector1">
            <a:avLst/>
          </a:prstGeom>
          <a:noFill/>
          <a:ln cap="flat" cmpd="sng" w="19050">
            <a:solidFill>
              <a:srgbClr val="000000"/>
            </a:solidFill>
            <a:prstDash val="solid"/>
            <a:round/>
            <a:headEnd len="lg" w="lg" type="none"/>
            <a:tailEnd len="lg" w="lg" type="stealth"/>
          </a:ln>
        </p:spPr>
      </p:cxnSp>
      <p:sp>
        <p:nvSpPr>
          <p:cNvPr id="266" name="Shape 266"/>
          <p:cNvSpPr txBox="1"/>
          <p:nvPr/>
        </p:nvSpPr>
        <p:spPr>
          <a:xfrm>
            <a:off x="4646100" y="967925"/>
            <a:ext cx="4390800" cy="779399"/>
          </a:xfrm>
          <a:prstGeom prst="rect">
            <a:avLst/>
          </a:prstGeom>
          <a:noFill/>
          <a:ln>
            <a:noFill/>
          </a:ln>
        </p:spPr>
        <p:txBody>
          <a:bodyPr anchorCtr="0" anchor="t" bIns="91425" lIns="91425" rIns="91425" tIns="91425">
            <a:noAutofit/>
          </a:bodyPr>
          <a:lstStyle/>
          <a:p>
            <a:pPr indent="-330200" lvl="0" marL="457200" rtl="0">
              <a:spcBef>
                <a:spcPts val="0"/>
              </a:spcBef>
              <a:buSzPct val="100000"/>
              <a:buFont typeface="Open Sans"/>
              <a:buChar char="●"/>
            </a:pPr>
            <a:r>
              <a:rPr lang="en" sz="1600">
                <a:latin typeface="Open Sans"/>
                <a:ea typeface="Open Sans"/>
                <a:cs typeface="Open Sans"/>
                <a:sym typeface="Open Sans"/>
              </a:rPr>
              <a:t>Situation 2: Data has non convex clustering.</a:t>
            </a:r>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rPr lang="en" sz="1600"/>
              <a:t>     </a:t>
            </a:r>
          </a:p>
          <a:p>
            <a:pPr lvl="0" rtl="0">
              <a:spcBef>
                <a:spcPts val="0"/>
              </a:spcBef>
              <a:buNone/>
            </a:pPr>
            <a:r>
              <a:t/>
            </a:r>
            <a:endParaRPr sz="1600"/>
          </a:p>
          <a:p>
            <a:pPr lvl="0" rtl="0">
              <a:spcBef>
                <a:spcPts val="0"/>
              </a:spcBef>
              <a:buNone/>
            </a:pPr>
            <a:r>
              <a:t/>
            </a:r>
            <a:endParaRPr sz="1600"/>
          </a:p>
        </p:txBody>
      </p:sp>
      <p:cxnSp>
        <p:nvCxnSpPr>
          <p:cNvPr id="267" name="Shape 267"/>
          <p:cNvCxnSpPr/>
          <p:nvPr/>
        </p:nvCxnSpPr>
        <p:spPr>
          <a:xfrm rot="10800000">
            <a:off x="303199" y="2202925"/>
            <a:ext cx="6900" cy="1946099"/>
          </a:xfrm>
          <a:prstGeom prst="straightConnector1">
            <a:avLst/>
          </a:prstGeom>
          <a:noFill/>
          <a:ln cap="flat" cmpd="sng" w="9525">
            <a:solidFill>
              <a:srgbClr val="000000"/>
            </a:solidFill>
            <a:prstDash val="solid"/>
            <a:round/>
            <a:headEnd len="lg" w="lg" type="none"/>
            <a:tailEnd len="lg" w="lg" type="triangle"/>
          </a:ln>
        </p:spPr>
      </p:cxnSp>
      <p:cxnSp>
        <p:nvCxnSpPr>
          <p:cNvPr id="268" name="Shape 268"/>
          <p:cNvCxnSpPr/>
          <p:nvPr/>
        </p:nvCxnSpPr>
        <p:spPr>
          <a:xfrm flipH="1" rot="10800000">
            <a:off x="291550" y="4116800"/>
            <a:ext cx="3483300" cy="34799"/>
          </a:xfrm>
          <a:prstGeom prst="straightConnector1">
            <a:avLst/>
          </a:prstGeom>
          <a:noFill/>
          <a:ln cap="flat" cmpd="sng" w="9525">
            <a:solidFill>
              <a:srgbClr val="000000"/>
            </a:solidFill>
            <a:prstDash val="solid"/>
            <a:round/>
            <a:headEnd len="lg" w="lg" type="none"/>
            <a:tailEnd len="lg" w="lg" type="triangle"/>
          </a:ln>
        </p:spPr>
      </p:cxnSp>
      <p:cxnSp>
        <p:nvCxnSpPr>
          <p:cNvPr id="269" name="Shape 269"/>
          <p:cNvCxnSpPr/>
          <p:nvPr/>
        </p:nvCxnSpPr>
        <p:spPr>
          <a:xfrm>
            <a:off x="1396587" y="2626525"/>
            <a:ext cx="447899" cy="993600"/>
          </a:xfrm>
          <a:prstGeom prst="straightConnector1">
            <a:avLst/>
          </a:prstGeom>
          <a:noFill/>
          <a:ln cap="flat" cmpd="sng" w="19050">
            <a:solidFill>
              <a:srgbClr val="434343"/>
            </a:solidFill>
            <a:prstDash val="solid"/>
            <a:round/>
            <a:headEnd len="lg" w="lg" type="none"/>
            <a:tailEnd len="lg" w="lg" type="triangle"/>
          </a:ln>
        </p:spPr>
      </p:cxnSp>
      <p:sp>
        <p:nvSpPr>
          <p:cNvPr id="270" name="Shape 270"/>
          <p:cNvSpPr txBox="1"/>
          <p:nvPr/>
        </p:nvSpPr>
        <p:spPr>
          <a:xfrm>
            <a:off x="374275" y="4215075"/>
            <a:ext cx="3806700" cy="629100"/>
          </a:xfrm>
          <a:prstGeom prst="rect">
            <a:avLst/>
          </a:prstGeom>
          <a:noFill/>
          <a:ln>
            <a:noFill/>
          </a:ln>
        </p:spPr>
        <p:txBody>
          <a:bodyPr anchorCtr="0" anchor="t" bIns="91425" lIns="91425" rIns="91425" tIns="91425">
            <a:noAutofit/>
          </a:bodyPr>
          <a:lstStyle/>
          <a:p>
            <a:pPr lvl="0" rtl="0">
              <a:spcBef>
                <a:spcPts val="0"/>
              </a:spcBef>
              <a:buNone/>
            </a:pPr>
            <a:r>
              <a:rPr lang="en"/>
              <a:t>Test data      is predicted to be from class 3.</a:t>
            </a:r>
          </a:p>
        </p:txBody>
      </p:sp>
      <p:cxnSp>
        <p:nvCxnSpPr>
          <p:cNvPr id="271" name="Shape 271"/>
          <p:cNvCxnSpPr/>
          <p:nvPr/>
        </p:nvCxnSpPr>
        <p:spPr>
          <a:xfrm rot="10800000">
            <a:off x="5028484" y="2202935"/>
            <a:ext cx="6900" cy="1946099"/>
          </a:xfrm>
          <a:prstGeom prst="straightConnector1">
            <a:avLst/>
          </a:prstGeom>
          <a:noFill/>
          <a:ln cap="flat" cmpd="sng" w="9525">
            <a:solidFill>
              <a:srgbClr val="000000"/>
            </a:solidFill>
            <a:prstDash val="solid"/>
            <a:round/>
            <a:headEnd len="lg" w="lg" type="none"/>
            <a:tailEnd len="lg" w="lg" type="triangle"/>
          </a:ln>
        </p:spPr>
      </p:cxnSp>
      <p:cxnSp>
        <p:nvCxnSpPr>
          <p:cNvPr id="272" name="Shape 272"/>
          <p:cNvCxnSpPr/>
          <p:nvPr/>
        </p:nvCxnSpPr>
        <p:spPr>
          <a:xfrm flipH="1" rot="10800000">
            <a:off x="5016595" y="4116810"/>
            <a:ext cx="3528300" cy="34799"/>
          </a:xfrm>
          <a:prstGeom prst="straightConnector1">
            <a:avLst/>
          </a:prstGeom>
          <a:noFill/>
          <a:ln cap="flat" cmpd="sng" w="9525">
            <a:solidFill>
              <a:srgbClr val="000000"/>
            </a:solidFill>
            <a:prstDash val="solid"/>
            <a:round/>
            <a:headEnd len="lg" w="lg" type="none"/>
            <a:tailEnd len="lg" w="lg" type="triangle"/>
          </a:ln>
        </p:spPr>
      </p:cxnSp>
      <p:sp>
        <p:nvSpPr>
          <p:cNvPr id="273" name="Shape 273"/>
          <p:cNvSpPr/>
          <p:nvPr/>
        </p:nvSpPr>
        <p:spPr>
          <a:xfrm>
            <a:off x="5070380" y="3692083"/>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4" name="Shape 274"/>
          <p:cNvSpPr/>
          <p:nvPr/>
        </p:nvSpPr>
        <p:spPr>
          <a:xfrm>
            <a:off x="5147562" y="3387281"/>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5" name="Shape 275"/>
          <p:cNvSpPr/>
          <p:nvPr/>
        </p:nvSpPr>
        <p:spPr>
          <a:xfrm>
            <a:off x="5301926" y="3539682"/>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6" name="Shape 276"/>
          <p:cNvSpPr/>
          <p:nvPr/>
        </p:nvSpPr>
        <p:spPr>
          <a:xfrm>
            <a:off x="5456291" y="3311081"/>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7" name="Shape 277"/>
          <p:cNvSpPr/>
          <p:nvPr/>
        </p:nvSpPr>
        <p:spPr>
          <a:xfrm>
            <a:off x="5610655" y="3082480"/>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8" name="Shape 278"/>
          <p:cNvSpPr/>
          <p:nvPr/>
        </p:nvSpPr>
        <p:spPr>
          <a:xfrm>
            <a:off x="5379108" y="3082480"/>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9" name="Shape 279"/>
          <p:cNvSpPr/>
          <p:nvPr/>
        </p:nvSpPr>
        <p:spPr>
          <a:xfrm>
            <a:off x="5687837" y="2777678"/>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0" name="Shape 280"/>
          <p:cNvSpPr/>
          <p:nvPr/>
        </p:nvSpPr>
        <p:spPr>
          <a:xfrm>
            <a:off x="5842202" y="2701478"/>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1" name="Shape 281"/>
          <p:cNvSpPr/>
          <p:nvPr/>
        </p:nvSpPr>
        <p:spPr>
          <a:xfrm>
            <a:off x="5996566" y="2549077"/>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2" name="Shape 282"/>
          <p:cNvSpPr/>
          <p:nvPr/>
        </p:nvSpPr>
        <p:spPr>
          <a:xfrm>
            <a:off x="6228113" y="2472876"/>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3" name="Shape 283"/>
          <p:cNvSpPr/>
          <p:nvPr/>
        </p:nvSpPr>
        <p:spPr>
          <a:xfrm>
            <a:off x="6536842" y="2396676"/>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4" name="Shape 284"/>
          <p:cNvSpPr/>
          <p:nvPr/>
        </p:nvSpPr>
        <p:spPr>
          <a:xfrm>
            <a:off x="6382477" y="22442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5" name="Shape 285"/>
          <p:cNvSpPr/>
          <p:nvPr/>
        </p:nvSpPr>
        <p:spPr>
          <a:xfrm>
            <a:off x="6845571" y="22442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6" name="Shape 286"/>
          <p:cNvSpPr/>
          <p:nvPr/>
        </p:nvSpPr>
        <p:spPr>
          <a:xfrm>
            <a:off x="7077117" y="21680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7" name="Shape 287"/>
          <p:cNvSpPr/>
          <p:nvPr/>
        </p:nvSpPr>
        <p:spPr>
          <a:xfrm>
            <a:off x="7308664" y="20918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8" name="Shape 288"/>
          <p:cNvSpPr/>
          <p:nvPr/>
        </p:nvSpPr>
        <p:spPr>
          <a:xfrm>
            <a:off x="5996566" y="2853879"/>
            <a:ext cx="205799" cy="192599"/>
          </a:xfrm>
          <a:prstGeom prst="triangle">
            <a:avLst>
              <a:gd fmla="val 50000" name="adj"/>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9" name="Shape 289"/>
          <p:cNvSpPr txBox="1"/>
          <p:nvPr/>
        </p:nvSpPr>
        <p:spPr>
          <a:xfrm>
            <a:off x="5958904" y="2754916"/>
            <a:ext cx="1192500" cy="353100"/>
          </a:xfrm>
          <a:prstGeom prst="rect">
            <a:avLst/>
          </a:prstGeom>
          <a:noFill/>
          <a:ln>
            <a:noFill/>
          </a:ln>
        </p:spPr>
        <p:txBody>
          <a:bodyPr anchorCtr="0" anchor="t" bIns="91425" lIns="91425" rIns="91425" tIns="91425">
            <a:noAutofit/>
          </a:bodyPr>
          <a:lstStyle/>
          <a:p>
            <a:pPr lvl="0" rtl="0">
              <a:spcBef>
                <a:spcPts val="0"/>
              </a:spcBef>
              <a:buNone/>
            </a:pPr>
            <a:r>
              <a:rPr lang="en"/>
              <a:t>   centroid 1</a:t>
            </a:r>
          </a:p>
        </p:txBody>
      </p:sp>
      <p:sp>
        <p:nvSpPr>
          <p:cNvPr id="290" name="Shape 290"/>
          <p:cNvSpPr/>
          <p:nvPr/>
        </p:nvSpPr>
        <p:spPr>
          <a:xfrm>
            <a:off x="6375950" y="3154780"/>
            <a:ext cx="205799" cy="192599"/>
          </a:xfrm>
          <a:prstGeom prst="pentagon">
            <a:avLst>
              <a:gd fmla="val 105146" name="hf"/>
              <a:gd fmla="val 110557" name="vf"/>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1" name="Shape 291"/>
          <p:cNvSpPr/>
          <p:nvPr/>
        </p:nvSpPr>
        <p:spPr>
          <a:xfrm>
            <a:off x="6840025" y="3307181"/>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2" name="Shape 292"/>
          <p:cNvSpPr/>
          <p:nvPr/>
        </p:nvSpPr>
        <p:spPr>
          <a:xfrm>
            <a:off x="6762842" y="35357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3" name="Shape 293"/>
          <p:cNvSpPr/>
          <p:nvPr/>
        </p:nvSpPr>
        <p:spPr>
          <a:xfrm>
            <a:off x="7071571" y="34595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4" name="Shape 294"/>
          <p:cNvSpPr/>
          <p:nvPr/>
        </p:nvSpPr>
        <p:spPr>
          <a:xfrm>
            <a:off x="7225936" y="3230980"/>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5" name="Shape 295"/>
          <p:cNvSpPr/>
          <p:nvPr/>
        </p:nvSpPr>
        <p:spPr>
          <a:xfrm>
            <a:off x="7380300" y="34595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6" name="Shape 296"/>
          <p:cNvSpPr/>
          <p:nvPr/>
        </p:nvSpPr>
        <p:spPr>
          <a:xfrm>
            <a:off x="7534665" y="3230980"/>
            <a:ext cx="205799" cy="192599"/>
          </a:xfrm>
          <a:prstGeom prst="pentagon">
            <a:avLst>
              <a:gd fmla="val 105146" name="hf"/>
              <a:gd fmla="val 110557" name="vf"/>
            </a:avLst>
          </a:prstGeom>
          <a:solidFill>
            <a:srgbClr val="0C76C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7" name="Shape 297"/>
          <p:cNvSpPr/>
          <p:nvPr/>
        </p:nvSpPr>
        <p:spPr>
          <a:xfrm>
            <a:off x="7689029" y="34595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8" name="Shape 298"/>
          <p:cNvSpPr/>
          <p:nvPr/>
        </p:nvSpPr>
        <p:spPr>
          <a:xfrm>
            <a:off x="7843394" y="3078579"/>
            <a:ext cx="205799" cy="192599"/>
          </a:xfrm>
          <a:prstGeom prst="pentagon">
            <a:avLst>
              <a:gd fmla="val 105146" name="hf"/>
              <a:gd fmla="val 110557" name="vf"/>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9" name="Shape 299"/>
          <p:cNvSpPr/>
          <p:nvPr/>
        </p:nvSpPr>
        <p:spPr>
          <a:xfrm>
            <a:off x="8074940" y="3078579"/>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0" name="Shape 300"/>
          <p:cNvSpPr/>
          <p:nvPr/>
        </p:nvSpPr>
        <p:spPr>
          <a:xfrm>
            <a:off x="8383669" y="2849978"/>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1" name="Shape 301"/>
          <p:cNvSpPr/>
          <p:nvPr/>
        </p:nvSpPr>
        <p:spPr>
          <a:xfrm>
            <a:off x="8152122" y="2773778"/>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2" name="Shape 302"/>
          <p:cNvSpPr/>
          <p:nvPr/>
        </p:nvSpPr>
        <p:spPr>
          <a:xfrm>
            <a:off x="8383669" y="2545177"/>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3" name="Shape 303"/>
          <p:cNvSpPr/>
          <p:nvPr/>
        </p:nvSpPr>
        <p:spPr>
          <a:xfrm>
            <a:off x="8615216" y="2545177"/>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4" name="Shape 304"/>
          <p:cNvSpPr txBox="1"/>
          <p:nvPr/>
        </p:nvSpPr>
        <p:spPr>
          <a:xfrm>
            <a:off x="7769914" y="3136443"/>
            <a:ext cx="1138200" cy="353100"/>
          </a:xfrm>
          <a:prstGeom prst="rect">
            <a:avLst/>
          </a:prstGeom>
          <a:noFill/>
          <a:ln>
            <a:noFill/>
          </a:ln>
        </p:spPr>
        <p:txBody>
          <a:bodyPr anchorCtr="0" anchor="t" bIns="91425" lIns="91425" rIns="91425" tIns="91425">
            <a:noAutofit/>
          </a:bodyPr>
          <a:lstStyle/>
          <a:p>
            <a:pPr lvl="0" rtl="0">
              <a:spcBef>
                <a:spcPts val="0"/>
              </a:spcBef>
              <a:buNone/>
            </a:pPr>
            <a:r>
              <a:rPr lang="en"/>
              <a:t>centroid 2</a:t>
            </a:r>
          </a:p>
        </p:txBody>
      </p:sp>
      <p:sp>
        <p:nvSpPr>
          <p:cNvPr id="305" name="Shape 305"/>
          <p:cNvSpPr/>
          <p:nvPr/>
        </p:nvSpPr>
        <p:spPr>
          <a:xfrm>
            <a:off x="8306487" y="3078579"/>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6" name="Shape 306"/>
          <p:cNvSpPr/>
          <p:nvPr/>
        </p:nvSpPr>
        <p:spPr>
          <a:xfrm>
            <a:off x="8460851" y="2316576"/>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7" name="Shape 307"/>
          <p:cNvSpPr/>
          <p:nvPr/>
        </p:nvSpPr>
        <p:spPr>
          <a:xfrm>
            <a:off x="4053400" y="3078275"/>
            <a:ext cx="206999" cy="120300"/>
          </a:xfrm>
          <a:prstGeom prst="rightArrow">
            <a:avLst>
              <a:gd fmla="val 50000" name="adj1"/>
              <a:gd fmla="val 50000" name="adj2"/>
            </a:avLst>
          </a:prstGeom>
          <a:solidFill>
            <a:srgbClr val="FF0000"/>
          </a:solidFill>
          <a:ln cap="flat" cmpd="sng" w="264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 sz="1800">
                <a:solidFill>
                  <a:srgbClr val="0070C0"/>
                </a:solidFill>
              </a:rPr>
              <a:t>  </a:t>
            </a:r>
          </a:p>
        </p:txBody>
      </p:sp>
      <p:sp>
        <p:nvSpPr>
          <p:cNvPr id="308" name="Shape 308"/>
          <p:cNvSpPr/>
          <p:nvPr/>
        </p:nvSpPr>
        <p:spPr>
          <a:xfrm>
            <a:off x="1249775" y="4373600"/>
            <a:ext cx="203099" cy="111000"/>
          </a:xfrm>
          <a:prstGeom prst="ellipse">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  </a:t>
            </a:r>
          </a:p>
        </p:txBody>
      </p:sp>
      <p:cxnSp>
        <p:nvCxnSpPr>
          <p:cNvPr id="309" name="Shape 309"/>
          <p:cNvCxnSpPr/>
          <p:nvPr/>
        </p:nvCxnSpPr>
        <p:spPr>
          <a:xfrm>
            <a:off x="6132413" y="2991429"/>
            <a:ext cx="303299" cy="293999"/>
          </a:xfrm>
          <a:prstGeom prst="straightConnector1">
            <a:avLst/>
          </a:prstGeom>
          <a:noFill/>
          <a:ln cap="flat" cmpd="sng" w="19050">
            <a:solidFill>
              <a:srgbClr val="000000"/>
            </a:solidFill>
            <a:prstDash val="solid"/>
            <a:round/>
            <a:headEnd len="lg" w="lg" type="none"/>
            <a:tailEnd len="lg" w="lg" type="triangle"/>
          </a:ln>
        </p:spPr>
      </p:cxnSp>
      <p:sp>
        <p:nvSpPr>
          <p:cNvPr id="310" name="Shape 310"/>
          <p:cNvSpPr txBox="1"/>
          <p:nvPr/>
        </p:nvSpPr>
        <p:spPr>
          <a:xfrm>
            <a:off x="5070375" y="4383726"/>
            <a:ext cx="3347700" cy="629100"/>
          </a:xfrm>
          <a:prstGeom prst="rect">
            <a:avLst/>
          </a:prstGeom>
          <a:noFill/>
          <a:ln>
            <a:noFill/>
          </a:ln>
        </p:spPr>
        <p:txBody>
          <a:bodyPr anchorCtr="0" anchor="t" bIns="91425" lIns="91425" rIns="91425" tIns="91425">
            <a:noAutofit/>
          </a:bodyPr>
          <a:lstStyle/>
          <a:p>
            <a:pPr lvl="0" rtl="0">
              <a:spcBef>
                <a:spcPts val="0"/>
              </a:spcBef>
              <a:buNone/>
            </a:pPr>
            <a:r>
              <a:rPr lang="en"/>
              <a:t>Test data belongs to class 2.</a:t>
            </a:r>
          </a:p>
          <a:p>
            <a:pPr lvl="0" rtl="0">
              <a:spcBef>
                <a:spcPts val="0"/>
              </a:spcBef>
              <a:buNone/>
            </a:pPr>
            <a:r>
              <a:rPr lang="en"/>
              <a:t>Misclassified to class 1. </a:t>
            </a:r>
          </a:p>
          <a:p>
            <a:pPr lvl="0">
              <a:spcBef>
                <a:spcPts val="0"/>
              </a:spcBef>
              <a:buNone/>
            </a:pPr>
            <a:r>
              <a:t/>
            </a:r>
            <a:endParaRPr/>
          </a:p>
        </p:txBody>
      </p:sp>
      <p:sp>
        <p:nvSpPr>
          <p:cNvPr id="311" name="Shape 311"/>
          <p:cNvSpPr/>
          <p:nvPr/>
        </p:nvSpPr>
        <p:spPr>
          <a:xfrm>
            <a:off x="6531296" y="3383381"/>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12" name="Shape 312"/>
          <p:cNvCxnSpPr/>
          <p:nvPr/>
        </p:nvCxnSpPr>
        <p:spPr>
          <a:xfrm flipH="1">
            <a:off x="6505427" y="3197447"/>
            <a:ext cx="1434900" cy="107100"/>
          </a:xfrm>
          <a:prstGeom prst="straightConnector1">
            <a:avLst/>
          </a:prstGeom>
          <a:noFill/>
          <a:ln cap="flat" cmpd="sng" w="19050">
            <a:solidFill>
              <a:srgbClr val="000000"/>
            </a:solidFill>
            <a:prstDash val="solid"/>
            <a:round/>
            <a:headEnd len="lg" w="lg" type="none"/>
            <a:tailEnd len="lg" w="lg" type="triangle"/>
          </a:ln>
        </p:spPr>
      </p:cxn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315925"/>
            <a:ext cx="3976199" cy="721200"/>
          </a:xfrm>
          <a:prstGeom prst="rect">
            <a:avLst/>
          </a:prstGeom>
        </p:spPr>
        <p:txBody>
          <a:bodyPr anchorCtr="0" anchor="b" bIns="91425" lIns="91425" rIns="91425" tIns="91425">
            <a:noAutofit/>
          </a:bodyPr>
          <a:lstStyle/>
          <a:p>
            <a:pPr lvl="0">
              <a:spcBef>
                <a:spcPts val="0"/>
              </a:spcBef>
              <a:buNone/>
            </a:pPr>
            <a:r>
              <a:rPr lang="en" sz="3600"/>
              <a:t>Solution : Local k means</a:t>
            </a:r>
          </a:p>
        </p:txBody>
      </p:sp>
      <p:sp>
        <p:nvSpPr>
          <p:cNvPr id="318" name="Shape 318"/>
          <p:cNvSpPr txBox="1"/>
          <p:nvPr>
            <p:ph idx="1" type="body"/>
          </p:nvPr>
        </p:nvSpPr>
        <p:spPr>
          <a:xfrm>
            <a:off x="311700" y="1101425"/>
            <a:ext cx="3976199" cy="1710899"/>
          </a:xfrm>
          <a:prstGeom prst="rect">
            <a:avLst/>
          </a:prstGeom>
        </p:spPr>
        <p:txBody>
          <a:bodyPr anchorCtr="0" anchor="t" bIns="91425" lIns="91425" rIns="91425" tIns="91425">
            <a:noAutofit/>
          </a:bodyPr>
          <a:lstStyle/>
          <a:p>
            <a:pPr indent="-228600" lvl="0" marL="457200" rtl="0">
              <a:spcBef>
                <a:spcPts val="0"/>
              </a:spcBef>
            </a:pPr>
            <a:r>
              <a:rPr lang="en"/>
              <a:t>For every class local centroids are calculated around the test data.</a:t>
            </a:r>
          </a:p>
          <a:p>
            <a:pPr lvl="0">
              <a:spcBef>
                <a:spcPts val="0"/>
              </a:spcBef>
              <a:buNone/>
            </a:pPr>
            <a:r>
              <a:t/>
            </a:r>
            <a:endParaRPr sz="1400"/>
          </a:p>
        </p:txBody>
      </p:sp>
      <p:sp>
        <p:nvSpPr>
          <p:cNvPr id="319" name="Shape 319"/>
          <p:cNvSpPr/>
          <p:nvPr/>
        </p:nvSpPr>
        <p:spPr>
          <a:xfrm>
            <a:off x="7457100" y="4512350"/>
            <a:ext cx="1604099" cy="508200"/>
          </a:xfrm>
          <a:prstGeom prst="rightArrow">
            <a:avLst>
              <a:gd fmla="val 50000" name="adj1"/>
              <a:gd fmla="val 50000" name="adj2"/>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SVMs</a:t>
            </a:r>
          </a:p>
        </p:txBody>
      </p:sp>
      <p:cxnSp>
        <p:nvCxnSpPr>
          <p:cNvPr id="320" name="Shape 320"/>
          <p:cNvCxnSpPr/>
          <p:nvPr/>
        </p:nvCxnSpPr>
        <p:spPr>
          <a:xfrm rot="10800000">
            <a:off x="227884" y="2202935"/>
            <a:ext cx="6900" cy="1946099"/>
          </a:xfrm>
          <a:prstGeom prst="straightConnector1">
            <a:avLst/>
          </a:prstGeom>
          <a:noFill/>
          <a:ln cap="flat" cmpd="sng" w="9525">
            <a:solidFill>
              <a:srgbClr val="000000"/>
            </a:solidFill>
            <a:prstDash val="solid"/>
            <a:round/>
            <a:headEnd len="lg" w="lg" type="none"/>
            <a:tailEnd len="lg" w="lg" type="triangle"/>
          </a:ln>
        </p:spPr>
      </p:cxnSp>
      <p:cxnSp>
        <p:nvCxnSpPr>
          <p:cNvPr id="321" name="Shape 321"/>
          <p:cNvCxnSpPr/>
          <p:nvPr/>
        </p:nvCxnSpPr>
        <p:spPr>
          <a:xfrm>
            <a:off x="215995" y="4151610"/>
            <a:ext cx="3526800" cy="18900"/>
          </a:xfrm>
          <a:prstGeom prst="straightConnector1">
            <a:avLst/>
          </a:prstGeom>
          <a:noFill/>
          <a:ln cap="flat" cmpd="sng" w="9525">
            <a:solidFill>
              <a:srgbClr val="000000"/>
            </a:solidFill>
            <a:prstDash val="solid"/>
            <a:round/>
            <a:headEnd len="lg" w="lg" type="none"/>
            <a:tailEnd len="lg" w="lg" type="triangle"/>
          </a:ln>
        </p:spPr>
      </p:cxnSp>
      <p:sp>
        <p:nvSpPr>
          <p:cNvPr id="322" name="Shape 322"/>
          <p:cNvSpPr/>
          <p:nvPr/>
        </p:nvSpPr>
        <p:spPr>
          <a:xfrm>
            <a:off x="269780" y="3692083"/>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3" name="Shape 323"/>
          <p:cNvSpPr/>
          <p:nvPr/>
        </p:nvSpPr>
        <p:spPr>
          <a:xfrm>
            <a:off x="346962" y="3387281"/>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4" name="Shape 324"/>
          <p:cNvSpPr/>
          <p:nvPr/>
        </p:nvSpPr>
        <p:spPr>
          <a:xfrm>
            <a:off x="501326" y="3539682"/>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5" name="Shape 325"/>
          <p:cNvSpPr/>
          <p:nvPr/>
        </p:nvSpPr>
        <p:spPr>
          <a:xfrm>
            <a:off x="655691" y="3311081"/>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6" name="Shape 326"/>
          <p:cNvSpPr/>
          <p:nvPr/>
        </p:nvSpPr>
        <p:spPr>
          <a:xfrm>
            <a:off x="810055" y="3082480"/>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7" name="Shape 327"/>
          <p:cNvSpPr/>
          <p:nvPr/>
        </p:nvSpPr>
        <p:spPr>
          <a:xfrm>
            <a:off x="578509" y="3082480"/>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8" name="Shape 328"/>
          <p:cNvSpPr/>
          <p:nvPr/>
        </p:nvSpPr>
        <p:spPr>
          <a:xfrm>
            <a:off x="887237" y="2777678"/>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9" name="Shape 329"/>
          <p:cNvSpPr/>
          <p:nvPr/>
        </p:nvSpPr>
        <p:spPr>
          <a:xfrm>
            <a:off x="1041602" y="2701478"/>
            <a:ext cx="205799" cy="192599"/>
          </a:xfrm>
          <a:prstGeom prst="triangle">
            <a:avLst>
              <a:gd fmla="val 50000" name="adj"/>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0" name="Shape 330"/>
          <p:cNvSpPr/>
          <p:nvPr/>
        </p:nvSpPr>
        <p:spPr>
          <a:xfrm>
            <a:off x="1195966" y="2549077"/>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1" name="Shape 331"/>
          <p:cNvSpPr/>
          <p:nvPr/>
        </p:nvSpPr>
        <p:spPr>
          <a:xfrm>
            <a:off x="1427513" y="2472876"/>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2" name="Shape 332"/>
          <p:cNvSpPr/>
          <p:nvPr/>
        </p:nvSpPr>
        <p:spPr>
          <a:xfrm>
            <a:off x="1736242" y="2396676"/>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3" name="Shape 333"/>
          <p:cNvSpPr/>
          <p:nvPr/>
        </p:nvSpPr>
        <p:spPr>
          <a:xfrm>
            <a:off x="1581877" y="22442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4" name="Shape 334"/>
          <p:cNvSpPr/>
          <p:nvPr/>
        </p:nvSpPr>
        <p:spPr>
          <a:xfrm>
            <a:off x="2044971" y="22442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5" name="Shape 335"/>
          <p:cNvSpPr/>
          <p:nvPr/>
        </p:nvSpPr>
        <p:spPr>
          <a:xfrm>
            <a:off x="2276517" y="21680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6" name="Shape 336"/>
          <p:cNvSpPr/>
          <p:nvPr/>
        </p:nvSpPr>
        <p:spPr>
          <a:xfrm>
            <a:off x="2508064" y="2091875"/>
            <a:ext cx="205799" cy="192599"/>
          </a:xfrm>
          <a:prstGeom prst="triangle">
            <a:avLst>
              <a:gd fmla="val 50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7" name="Shape 337"/>
          <p:cNvSpPr/>
          <p:nvPr/>
        </p:nvSpPr>
        <p:spPr>
          <a:xfrm>
            <a:off x="1499150" y="3230980"/>
            <a:ext cx="205799" cy="192599"/>
          </a:xfrm>
          <a:prstGeom prst="pentagon">
            <a:avLst>
              <a:gd fmla="val 105146" name="hf"/>
              <a:gd fmla="val 110557" name="vf"/>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8" name="Shape 338"/>
          <p:cNvSpPr/>
          <p:nvPr/>
        </p:nvSpPr>
        <p:spPr>
          <a:xfrm>
            <a:off x="2039425" y="3307181"/>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9" name="Shape 339"/>
          <p:cNvSpPr/>
          <p:nvPr/>
        </p:nvSpPr>
        <p:spPr>
          <a:xfrm>
            <a:off x="1962243" y="35357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0" name="Shape 340"/>
          <p:cNvSpPr/>
          <p:nvPr/>
        </p:nvSpPr>
        <p:spPr>
          <a:xfrm>
            <a:off x="2270972" y="34595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1" name="Shape 341"/>
          <p:cNvSpPr/>
          <p:nvPr/>
        </p:nvSpPr>
        <p:spPr>
          <a:xfrm>
            <a:off x="2425336" y="3230980"/>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2" name="Shape 342"/>
          <p:cNvSpPr/>
          <p:nvPr/>
        </p:nvSpPr>
        <p:spPr>
          <a:xfrm>
            <a:off x="2579700" y="34595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3" name="Shape 343"/>
          <p:cNvSpPr/>
          <p:nvPr/>
        </p:nvSpPr>
        <p:spPr>
          <a:xfrm>
            <a:off x="2734065" y="3230980"/>
            <a:ext cx="205799" cy="192599"/>
          </a:xfrm>
          <a:prstGeom prst="pentagon">
            <a:avLst>
              <a:gd fmla="val 105146" name="hf"/>
              <a:gd fmla="val 110557" name="vf"/>
            </a:avLst>
          </a:prstGeom>
          <a:solidFill>
            <a:srgbClr val="0C76C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4" name="Shape 344"/>
          <p:cNvSpPr/>
          <p:nvPr/>
        </p:nvSpPr>
        <p:spPr>
          <a:xfrm>
            <a:off x="2888429" y="3459582"/>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5" name="Shape 345"/>
          <p:cNvSpPr/>
          <p:nvPr/>
        </p:nvSpPr>
        <p:spPr>
          <a:xfrm>
            <a:off x="3274340" y="3078579"/>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6" name="Shape 346"/>
          <p:cNvSpPr/>
          <p:nvPr/>
        </p:nvSpPr>
        <p:spPr>
          <a:xfrm>
            <a:off x="3583069" y="2849978"/>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7" name="Shape 347"/>
          <p:cNvSpPr/>
          <p:nvPr/>
        </p:nvSpPr>
        <p:spPr>
          <a:xfrm>
            <a:off x="3351523" y="2773778"/>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8" name="Shape 348"/>
          <p:cNvSpPr/>
          <p:nvPr/>
        </p:nvSpPr>
        <p:spPr>
          <a:xfrm>
            <a:off x="3583069" y="2545177"/>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9" name="Shape 349"/>
          <p:cNvSpPr/>
          <p:nvPr/>
        </p:nvSpPr>
        <p:spPr>
          <a:xfrm>
            <a:off x="3814616" y="2545177"/>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0" name="Shape 350"/>
          <p:cNvSpPr/>
          <p:nvPr/>
        </p:nvSpPr>
        <p:spPr>
          <a:xfrm>
            <a:off x="3505887" y="3078579"/>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1" name="Shape 351"/>
          <p:cNvSpPr/>
          <p:nvPr/>
        </p:nvSpPr>
        <p:spPr>
          <a:xfrm>
            <a:off x="3660251" y="2316576"/>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2" name="Shape 352"/>
          <p:cNvSpPr/>
          <p:nvPr/>
        </p:nvSpPr>
        <p:spPr>
          <a:xfrm>
            <a:off x="1730696" y="3383381"/>
            <a:ext cx="205799" cy="192599"/>
          </a:xfrm>
          <a:prstGeom prst="pentagon">
            <a:avLst>
              <a:gd fmla="val 105146" name="hf"/>
              <a:gd fmla="val 110557" name="vf"/>
            </a:avLst>
          </a:prstGeom>
          <a:solidFill>
            <a:srgbClr val="4A86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3" name="Shape 353"/>
          <p:cNvSpPr/>
          <p:nvPr/>
        </p:nvSpPr>
        <p:spPr>
          <a:xfrm>
            <a:off x="1886043" y="3383382"/>
            <a:ext cx="205799" cy="192599"/>
          </a:xfrm>
          <a:prstGeom prst="pentagon">
            <a:avLst>
              <a:gd fmla="val 105146" name="hf"/>
              <a:gd fmla="val 110557" name="vf"/>
            </a:avLst>
          </a:prstGeom>
          <a:solidFill>
            <a:srgbClr val="00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4" name="Shape 354"/>
          <p:cNvSpPr/>
          <p:nvPr/>
        </p:nvSpPr>
        <p:spPr>
          <a:xfrm>
            <a:off x="1712900" y="3177725"/>
            <a:ext cx="558000" cy="629100"/>
          </a:xfrm>
          <a:prstGeom prst="flowChartConnector">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55" name="Shape 355"/>
          <p:cNvSpPr/>
          <p:nvPr/>
        </p:nvSpPr>
        <p:spPr>
          <a:xfrm>
            <a:off x="810050" y="2494700"/>
            <a:ext cx="645000" cy="629100"/>
          </a:xfrm>
          <a:prstGeom prst="flowChartConnector">
            <a:avLst/>
          </a:prstGeom>
          <a:noFill/>
          <a:ln cap="flat" cmpd="sng" w="19050">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56" name="Shape 356"/>
          <p:cNvPicPr preferRelativeResize="0"/>
          <p:nvPr/>
        </p:nvPicPr>
        <p:blipFill>
          <a:blip r:embed="rId3">
            <a:alphaModFix/>
          </a:blip>
          <a:stretch>
            <a:fillRect/>
          </a:stretch>
        </p:blipFill>
        <p:spPr>
          <a:xfrm>
            <a:off x="4287898" y="349850"/>
            <a:ext cx="4858725" cy="36766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lang="en"/>
              <a:t>Support Vector Machines (SVM)</a:t>
            </a:r>
          </a:p>
        </p:txBody>
      </p:sp>
      <p:sp>
        <p:nvSpPr>
          <p:cNvPr id="362" name="Shape 362"/>
          <p:cNvSpPr txBox="1"/>
          <p:nvPr>
            <p:ph idx="1" type="body"/>
          </p:nvPr>
        </p:nvSpPr>
        <p:spPr>
          <a:xfrm>
            <a:off x="311700" y="1147225"/>
            <a:ext cx="7598100" cy="760199"/>
          </a:xfrm>
          <a:prstGeom prst="rect">
            <a:avLst/>
          </a:prstGeom>
        </p:spPr>
        <p:txBody>
          <a:bodyPr anchorCtr="0" anchor="t" bIns="91425" lIns="91425" rIns="91425" tIns="91425">
            <a:noAutofit/>
          </a:bodyPr>
          <a:lstStyle/>
          <a:p>
            <a:pPr indent="-228600" lvl="0" marL="457200" rtl="0">
              <a:spcBef>
                <a:spcPts val="0"/>
              </a:spcBef>
            </a:pPr>
            <a:r>
              <a:rPr lang="en"/>
              <a:t>classify new observations by constructing a </a:t>
            </a:r>
            <a:r>
              <a:rPr b="1" lang="en">
                <a:solidFill>
                  <a:srgbClr val="0C76C3"/>
                </a:solidFill>
              </a:rPr>
              <a:t>linear decision boundary</a:t>
            </a:r>
            <a:r>
              <a:rPr lang="en"/>
              <a:t> </a:t>
            </a:r>
          </a:p>
          <a:p>
            <a:pPr lvl="0" rtl="0">
              <a:spcBef>
                <a:spcPts val="0"/>
              </a:spcBef>
              <a:buNone/>
            </a:pPr>
            <a:r>
              <a:t/>
            </a:r>
            <a:endParaRPr/>
          </a:p>
        </p:txBody>
      </p:sp>
      <p:pic>
        <p:nvPicPr>
          <p:cNvPr id="363" name="Shape 363"/>
          <p:cNvPicPr preferRelativeResize="0"/>
          <p:nvPr/>
        </p:nvPicPr>
        <p:blipFill>
          <a:blip r:embed="rId3">
            <a:alphaModFix/>
          </a:blip>
          <a:stretch>
            <a:fillRect/>
          </a:stretch>
        </p:blipFill>
        <p:spPr>
          <a:xfrm>
            <a:off x="133025" y="2706100"/>
            <a:ext cx="2012725" cy="1922000"/>
          </a:xfrm>
          <a:prstGeom prst="rect">
            <a:avLst/>
          </a:prstGeom>
          <a:noFill/>
          <a:ln>
            <a:noFill/>
          </a:ln>
        </p:spPr>
      </p:pic>
      <p:pic>
        <p:nvPicPr>
          <p:cNvPr id="364" name="Shape 364"/>
          <p:cNvPicPr preferRelativeResize="0"/>
          <p:nvPr/>
        </p:nvPicPr>
        <p:blipFill rotWithShape="1">
          <a:blip r:embed="rId4">
            <a:alphaModFix/>
          </a:blip>
          <a:srcRect b="0" l="0" r="65217" t="0"/>
          <a:stretch/>
        </p:blipFill>
        <p:spPr>
          <a:xfrm>
            <a:off x="2566500" y="2425700"/>
            <a:ext cx="2264649" cy="2633650"/>
          </a:xfrm>
          <a:prstGeom prst="rect">
            <a:avLst/>
          </a:prstGeom>
          <a:noFill/>
          <a:ln>
            <a:noFill/>
          </a:ln>
        </p:spPr>
      </p:pic>
      <p:sp>
        <p:nvSpPr>
          <p:cNvPr id="365" name="Shape 365"/>
          <p:cNvSpPr/>
          <p:nvPr/>
        </p:nvSpPr>
        <p:spPr>
          <a:xfrm>
            <a:off x="2179650" y="3782675"/>
            <a:ext cx="314999" cy="207600"/>
          </a:xfrm>
          <a:prstGeom prst="rightArrow">
            <a:avLst>
              <a:gd fmla="val 50000" name="adj1"/>
              <a:gd fmla="val 50000" name="adj2"/>
            </a:avLst>
          </a:prstGeom>
          <a:solidFill>
            <a:srgbClr val="FF9900"/>
          </a:solidFill>
          <a:ln cap="flat" cmpd="sng" w="19050">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66" name="Shape 366"/>
          <p:cNvPicPr preferRelativeResize="0"/>
          <p:nvPr/>
        </p:nvPicPr>
        <p:blipFill rotWithShape="1">
          <a:blip r:embed="rId4">
            <a:alphaModFix/>
          </a:blip>
          <a:srcRect b="0" l="33928" r="32297" t="0"/>
          <a:stretch/>
        </p:blipFill>
        <p:spPr>
          <a:xfrm>
            <a:off x="4775425" y="2425700"/>
            <a:ext cx="2198975" cy="2633650"/>
          </a:xfrm>
          <a:prstGeom prst="rect">
            <a:avLst/>
          </a:prstGeom>
          <a:noFill/>
          <a:ln>
            <a:noFill/>
          </a:ln>
        </p:spPr>
      </p:pic>
      <p:pic>
        <p:nvPicPr>
          <p:cNvPr id="367" name="Shape 367"/>
          <p:cNvPicPr preferRelativeResize="0"/>
          <p:nvPr/>
        </p:nvPicPr>
        <p:blipFill rotWithShape="1">
          <a:blip r:embed="rId4">
            <a:alphaModFix/>
          </a:blip>
          <a:srcRect b="0" l="67555" r="0" t="0"/>
          <a:stretch/>
        </p:blipFill>
        <p:spPr>
          <a:xfrm>
            <a:off x="6964949" y="2425700"/>
            <a:ext cx="2112424" cy="2633650"/>
          </a:xfrm>
          <a:prstGeom prst="rect">
            <a:avLst/>
          </a:prstGeom>
          <a:noFill/>
          <a:ln>
            <a:noFill/>
          </a:ln>
        </p:spPr>
      </p:pic>
      <p:sp>
        <p:nvSpPr>
          <p:cNvPr id="368" name="Shape 368"/>
          <p:cNvSpPr/>
          <p:nvPr/>
        </p:nvSpPr>
        <p:spPr>
          <a:xfrm>
            <a:off x="762800" y="3295775"/>
            <a:ext cx="314999" cy="312899"/>
          </a:xfrm>
          <a:prstGeom prst="ellipse">
            <a:avLst/>
          </a:prstGeom>
          <a:noFill/>
          <a:ln cap="flat" cmpd="sng" w="19050">
            <a:solidFill>
              <a:srgbClr val="6AA84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9" name="Shape 369"/>
          <p:cNvSpPr/>
          <p:nvPr/>
        </p:nvSpPr>
        <p:spPr>
          <a:xfrm>
            <a:off x="611000" y="4094100"/>
            <a:ext cx="314999" cy="207600"/>
          </a:xfrm>
          <a:prstGeom prst="ellipse">
            <a:avLst/>
          </a:prstGeom>
          <a:solidFill>
            <a:schemeClr val="lt1"/>
          </a:solidFill>
          <a:ln cap="flat" cmpd="sng" w="1905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70" name="Shape 370"/>
          <p:cNvSpPr/>
          <p:nvPr/>
        </p:nvSpPr>
        <p:spPr>
          <a:xfrm>
            <a:off x="1761925" y="3219175"/>
            <a:ext cx="314999" cy="312899"/>
          </a:xfrm>
          <a:prstGeom prst="ellipse">
            <a:avLst/>
          </a:prstGeom>
          <a:solidFill>
            <a:schemeClr val="lt1"/>
          </a:solidFill>
          <a:ln cap="flat" cmpd="sng" w="1905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Support Vector Machines (SVM)</a:t>
            </a:r>
          </a:p>
        </p:txBody>
      </p:sp>
      <p:sp>
        <p:nvSpPr>
          <p:cNvPr id="376" name="Shape 376"/>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228600" lvl="0" marL="457200">
              <a:spcBef>
                <a:spcPts val="0"/>
              </a:spcBef>
            </a:pPr>
            <a:r>
              <a:rPr lang="en"/>
              <a:t>Decision boundary chosen to </a:t>
            </a:r>
            <a:r>
              <a:rPr b="1" lang="en"/>
              <a:t>maximize</a:t>
            </a:r>
            <a:r>
              <a:rPr lang="en"/>
              <a:t> the separation </a:t>
            </a:r>
            <a:r>
              <a:rPr lang="en">
                <a:solidFill>
                  <a:srgbClr val="FF00FF"/>
                </a:solidFill>
              </a:rPr>
              <a:t>m</a:t>
            </a:r>
            <a:r>
              <a:rPr lang="en"/>
              <a:t> between classes </a:t>
            </a:r>
          </a:p>
        </p:txBody>
      </p:sp>
      <p:pic>
        <p:nvPicPr>
          <p:cNvPr id="377" name="Shape 377"/>
          <p:cNvPicPr preferRelativeResize="0"/>
          <p:nvPr/>
        </p:nvPicPr>
        <p:blipFill rotWithShape="1">
          <a:blip r:embed="rId3">
            <a:alphaModFix/>
          </a:blip>
          <a:srcRect b="10015" l="11463" r="8369" t="0"/>
          <a:stretch/>
        </p:blipFill>
        <p:spPr>
          <a:xfrm>
            <a:off x="5339925" y="1944175"/>
            <a:ext cx="3129900" cy="2635049"/>
          </a:xfrm>
          <a:prstGeom prst="rect">
            <a:avLst/>
          </a:prstGeom>
          <a:noFill/>
          <a:ln>
            <a:noFill/>
          </a:ln>
        </p:spPr>
      </p:pic>
      <p:pic>
        <p:nvPicPr>
          <p:cNvPr id="378" name="Shape 378"/>
          <p:cNvPicPr preferRelativeResize="0"/>
          <p:nvPr/>
        </p:nvPicPr>
        <p:blipFill rotWithShape="1">
          <a:blip r:embed="rId4">
            <a:alphaModFix/>
          </a:blip>
          <a:srcRect b="0" l="0" r="0" t="0"/>
          <a:stretch/>
        </p:blipFill>
        <p:spPr>
          <a:xfrm>
            <a:off x="449724" y="2256025"/>
            <a:ext cx="2894700" cy="2323199"/>
          </a:xfrm>
          <a:prstGeom prst="rect">
            <a:avLst/>
          </a:prstGeom>
          <a:noFill/>
          <a:ln>
            <a:noFill/>
          </a:ln>
        </p:spPr>
      </p:pic>
      <p:sp>
        <p:nvSpPr>
          <p:cNvPr id="379" name="Shape 379"/>
          <p:cNvSpPr/>
          <p:nvPr/>
        </p:nvSpPr>
        <p:spPr>
          <a:xfrm>
            <a:off x="7325100" y="3918450"/>
            <a:ext cx="150899" cy="159300"/>
          </a:xfrm>
          <a:prstGeom prst="ellipse">
            <a:avLst/>
          </a:prstGeom>
          <a:noFill/>
          <a:ln cap="flat" cmpd="sng" w="19050">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0" name="Shape 380"/>
          <p:cNvSpPr/>
          <p:nvPr/>
        </p:nvSpPr>
        <p:spPr>
          <a:xfrm>
            <a:off x="6428675" y="2856150"/>
            <a:ext cx="150899" cy="159300"/>
          </a:xfrm>
          <a:prstGeom prst="ellipse">
            <a:avLst/>
          </a:prstGeom>
          <a:noFill/>
          <a:ln cap="flat" cmpd="sng" w="19050">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1" name="Shape 381"/>
          <p:cNvSpPr/>
          <p:nvPr/>
        </p:nvSpPr>
        <p:spPr>
          <a:xfrm>
            <a:off x="6639800" y="2981450"/>
            <a:ext cx="150899" cy="159300"/>
          </a:xfrm>
          <a:prstGeom prst="ellipse">
            <a:avLst/>
          </a:prstGeom>
          <a:noFill/>
          <a:ln cap="flat" cmpd="sng" w="19050">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82" name="Shape 382"/>
          <p:cNvCxnSpPr/>
          <p:nvPr/>
        </p:nvCxnSpPr>
        <p:spPr>
          <a:xfrm rot="5400000">
            <a:off x="1443924" y="2169975"/>
            <a:ext cx="515700" cy="383100"/>
          </a:xfrm>
          <a:prstGeom prst="curvedConnector3">
            <a:avLst>
              <a:gd fmla="val 50000" name="adj1"/>
            </a:avLst>
          </a:prstGeom>
          <a:noFill/>
          <a:ln cap="flat" cmpd="sng" w="9525">
            <a:solidFill>
              <a:srgbClr val="000000"/>
            </a:solidFill>
            <a:prstDash val="solid"/>
            <a:round/>
            <a:headEnd len="lg" w="lg" type="none"/>
            <a:tailEnd len="lg" w="lg" type="stealth"/>
          </a:ln>
        </p:spPr>
      </p:cxnSp>
      <p:cxnSp>
        <p:nvCxnSpPr>
          <p:cNvPr id="383" name="Shape 383"/>
          <p:cNvCxnSpPr/>
          <p:nvPr/>
        </p:nvCxnSpPr>
        <p:spPr>
          <a:xfrm flipH="1" rot="5400000">
            <a:off x="1753574" y="4239449"/>
            <a:ext cx="732300" cy="388800"/>
          </a:xfrm>
          <a:prstGeom prst="curvedConnector3">
            <a:avLst>
              <a:gd fmla="val 50000" name="adj1"/>
            </a:avLst>
          </a:prstGeom>
          <a:noFill/>
          <a:ln cap="flat" cmpd="sng" w="9525">
            <a:solidFill>
              <a:srgbClr val="000000"/>
            </a:solidFill>
            <a:prstDash val="solid"/>
            <a:round/>
            <a:headEnd len="lg" w="lg" type="none"/>
            <a:tailEnd len="lg" w="lg" type="stealth"/>
          </a:ln>
        </p:spPr>
      </p:cxnSp>
      <p:pic>
        <p:nvPicPr>
          <p:cNvPr id="384" name="Shape 384"/>
          <p:cNvPicPr preferRelativeResize="0"/>
          <p:nvPr/>
        </p:nvPicPr>
        <p:blipFill>
          <a:blip r:embed="rId5">
            <a:alphaModFix/>
          </a:blip>
          <a:stretch>
            <a:fillRect/>
          </a:stretch>
        </p:blipFill>
        <p:spPr>
          <a:xfrm>
            <a:off x="0" y="1846437"/>
            <a:ext cx="1428750" cy="409575"/>
          </a:xfrm>
          <a:prstGeom prst="rect">
            <a:avLst/>
          </a:prstGeom>
          <a:noFill/>
          <a:ln>
            <a:noFill/>
          </a:ln>
        </p:spPr>
      </p:pic>
      <p:pic>
        <p:nvPicPr>
          <p:cNvPr id="385" name="Shape 385"/>
          <p:cNvPicPr preferRelativeResize="0"/>
          <p:nvPr/>
        </p:nvPicPr>
        <p:blipFill>
          <a:blip r:embed="rId6">
            <a:alphaModFix/>
          </a:blip>
          <a:stretch>
            <a:fillRect/>
          </a:stretch>
        </p:blipFill>
        <p:spPr>
          <a:xfrm>
            <a:off x="2858725" y="2304112"/>
            <a:ext cx="1905000" cy="438150"/>
          </a:xfrm>
          <a:prstGeom prst="rect">
            <a:avLst/>
          </a:prstGeom>
          <a:noFill/>
          <a:ln>
            <a:noFill/>
          </a:ln>
        </p:spPr>
      </p:pic>
      <p:pic>
        <p:nvPicPr>
          <p:cNvPr id="386" name="Shape 386"/>
          <p:cNvPicPr preferRelativeResize="0"/>
          <p:nvPr/>
        </p:nvPicPr>
        <p:blipFill>
          <a:blip r:embed="rId7">
            <a:alphaModFix/>
          </a:blip>
          <a:stretch>
            <a:fillRect/>
          </a:stretch>
        </p:blipFill>
        <p:spPr>
          <a:xfrm>
            <a:off x="1828750" y="1879787"/>
            <a:ext cx="1657350" cy="342900"/>
          </a:xfrm>
          <a:prstGeom prst="rect">
            <a:avLst/>
          </a:prstGeom>
          <a:noFill/>
          <a:ln>
            <a:noFill/>
          </a:ln>
        </p:spPr>
      </p:pic>
      <p:pic>
        <p:nvPicPr>
          <p:cNvPr id="387" name="Shape 387"/>
          <p:cNvPicPr preferRelativeResize="0"/>
          <p:nvPr/>
        </p:nvPicPr>
        <p:blipFill>
          <a:blip r:embed="rId8">
            <a:alphaModFix/>
          </a:blip>
          <a:stretch>
            <a:fillRect/>
          </a:stretch>
        </p:blipFill>
        <p:spPr>
          <a:xfrm>
            <a:off x="742487" y="4723012"/>
            <a:ext cx="1571625" cy="314325"/>
          </a:xfrm>
          <a:prstGeom prst="rect">
            <a:avLst/>
          </a:prstGeom>
          <a:noFill/>
          <a:ln>
            <a:noFill/>
          </a:ln>
        </p:spPr>
      </p:pic>
      <p:cxnSp>
        <p:nvCxnSpPr>
          <p:cNvPr id="388" name="Shape 388"/>
          <p:cNvCxnSpPr/>
          <p:nvPr/>
        </p:nvCxnSpPr>
        <p:spPr>
          <a:xfrm flipH="1">
            <a:off x="2406874" y="2548525"/>
            <a:ext cx="460200" cy="377700"/>
          </a:xfrm>
          <a:prstGeom prst="curvedConnector3">
            <a:avLst>
              <a:gd fmla="val 50000" name="adj1"/>
            </a:avLst>
          </a:prstGeom>
          <a:noFill/>
          <a:ln cap="flat" cmpd="sng" w="19050">
            <a:solidFill>
              <a:srgbClr val="000000"/>
            </a:solidFill>
            <a:prstDash val="solid"/>
            <a:round/>
            <a:headEnd len="lg" w="lg" type="none"/>
            <a:tailEnd len="lg" w="lg" type="stealth"/>
          </a:ln>
        </p:spPr>
      </p:cxnSp>
      <p:cxnSp>
        <p:nvCxnSpPr>
          <p:cNvPr id="389" name="Shape 389"/>
          <p:cNvCxnSpPr/>
          <p:nvPr/>
        </p:nvCxnSpPr>
        <p:spPr>
          <a:xfrm rot="10800000">
            <a:off x="1451124" y="4011675"/>
            <a:ext cx="1132800" cy="837599"/>
          </a:xfrm>
          <a:prstGeom prst="curvedConnector3">
            <a:avLst>
              <a:gd fmla="val 50000" name="adj1"/>
            </a:avLst>
          </a:prstGeom>
          <a:noFill/>
          <a:ln cap="flat" cmpd="sng" w="19050">
            <a:solidFill>
              <a:srgbClr val="000000"/>
            </a:solidFill>
            <a:prstDash val="solid"/>
            <a:round/>
            <a:headEnd len="lg" w="lg" type="none"/>
            <a:tailEnd len="lg" w="lg" type="stealth"/>
          </a:ln>
        </p:spPr>
      </p:cxnSp>
      <p:pic>
        <p:nvPicPr>
          <p:cNvPr id="390" name="Shape 390"/>
          <p:cNvPicPr preferRelativeResize="0"/>
          <p:nvPr/>
        </p:nvPicPr>
        <p:blipFill>
          <a:blip r:embed="rId9">
            <a:alphaModFix/>
          </a:blip>
          <a:stretch>
            <a:fillRect/>
          </a:stretch>
        </p:blipFill>
        <p:spPr>
          <a:xfrm>
            <a:off x="2662150" y="4579212"/>
            <a:ext cx="1924050" cy="40957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2"/>
                                        </p:tgtEl>
                                      </p:cBhvr>
                                    </p:animEffect>
                                    <p:set>
                                      <p:cBhvr>
                                        <p:cTn dur="1" fill="hold">
                                          <p:stCondLst>
                                            <p:cond delay="1000"/>
                                          </p:stCondLst>
                                        </p:cTn>
                                        <p:tgtEl>
                                          <p:spTgt spid="3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6"/>
                                        </p:tgtEl>
                                      </p:cBhvr>
                                    </p:animEffect>
                                    <p:set>
                                      <p:cBhvr>
                                        <p:cTn dur="1" fill="hold">
                                          <p:stCondLst>
                                            <p:cond delay="1000"/>
                                          </p:stCondLst>
                                        </p:cTn>
                                        <p:tgtEl>
                                          <p:spTgt spid="3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7"/>
                                        </p:tgtEl>
                                      </p:cBhvr>
                                    </p:animEffect>
                                    <p:set>
                                      <p:cBhvr>
                                        <p:cTn dur="1" fill="hold">
                                          <p:stCondLst>
                                            <p:cond delay="1000"/>
                                          </p:stCondLst>
                                        </p:cTn>
                                        <p:tgtEl>
                                          <p:spTgt spid="3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83"/>
                                        </p:tgtEl>
                                      </p:cBhvr>
                                    </p:animEffect>
                                    <p:set>
                                      <p:cBhvr>
                                        <p:cTn dur="1" fill="hold">
                                          <p:stCondLst>
                                            <p:cond delay="1000"/>
                                          </p:stCondLst>
                                        </p:cTn>
                                        <p:tgtEl>
                                          <p:spTgt spid="3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SVM with multiple classes</a:t>
            </a:r>
          </a:p>
        </p:txBody>
      </p:sp>
      <p:sp>
        <p:nvSpPr>
          <p:cNvPr id="396" name="Shape 396"/>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228600" lvl="0" marL="457200" rtl="0">
              <a:spcBef>
                <a:spcPts val="0"/>
              </a:spcBef>
            </a:pPr>
            <a:r>
              <a:rPr lang="en"/>
              <a:t>SVM is a binary classifier. What if there are more than two classes?</a:t>
            </a:r>
          </a:p>
          <a:p>
            <a:pPr indent="-228600" lvl="0" marL="457200" rtl="0">
              <a:spcBef>
                <a:spcPts val="0"/>
              </a:spcBef>
            </a:pPr>
            <a:r>
              <a:rPr b="1" lang="en"/>
              <a:t>Two methods</a:t>
            </a:r>
            <a:r>
              <a:rPr lang="en"/>
              <a:t>: 1) </a:t>
            </a:r>
            <a:r>
              <a:rPr b="1" lang="en">
                <a:solidFill>
                  <a:srgbClr val="0C76C3"/>
                </a:solidFill>
              </a:rPr>
              <a:t>One vs. Rest</a:t>
            </a:r>
            <a:r>
              <a:rPr lang="en"/>
              <a:t> 2) </a:t>
            </a:r>
            <a:r>
              <a:rPr b="1" lang="en">
                <a:solidFill>
                  <a:srgbClr val="0C76C3"/>
                </a:solidFill>
              </a:rPr>
              <a:t>Pairs</a:t>
            </a:r>
          </a:p>
          <a:p>
            <a:pPr indent="-228600" lvl="0" marL="457200" rtl="0">
              <a:spcBef>
                <a:spcPts val="0"/>
              </a:spcBef>
            </a:pPr>
            <a:r>
              <a:rPr b="1" lang="en">
                <a:solidFill>
                  <a:srgbClr val="0C76C3"/>
                </a:solidFill>
              </a:rPr>
              <a:t>One vs Rest</a:t>
            </a:r>
            <a:r>
              <a:rPr lang="en"/>
              <a:t> </a:t>
            </a:r>
          </a:p>
          <a:p>
            <a:pPr indent="-228600" lvl="1" marL="914400" rtl="0">
              <a:spcBef>
                <a:spcPts val="0"/>
              </a:spcBef>
            </a:pPr>
            <a:r>
              <a:rPr lang="en"/>
              <a:t>Construct one SVM model for each class</a:t>
            </a:r>
          </a:p>
          <a:p>
            <a:pPr indent="-228600" lvl="1" marL="914400">
              <a:spcBef>
                <a:spcPts val="0"/>
              </a:spcBef>
            </a:pPr>
            <a:r>
              <a:rPr lang="en"/>
              <a:t>Each SVM separates one class from the rest</a:t>
            </a:r>
          </a:p>
        </p:txBody>
      </p:sp>
      <p:pic>
        <p:nvPicPr>
          <p:cNvPr id="397" name="Shape 397"/>
          <p:cNvPicPr preferRelativeResize="0"/>
          <p:nvPr/>
        </p:nvPicPr>
        <p:blipFill>
          <a:blip r:embed="rId3">
            <a:alphaModFix/>
          </a:blip>
          <a:stretch>
            <a:fillRect/>
          </a:stretch>
        </p:blipFill>
        <p:spPr>
          <a:xfrm>
            <a:off x="259125" y="3039825"/>
            <a:ext cx="1868149" cy="1877150"/>
          </a:xfrm>
          <a:prstGeom prst="rect">
            <a:avLst/>
          </a:prstGeom>
          <a:noFill/>
          <a:ln>
            <a:noFill/>
          </a:ln>
        </p:spPr>
      </p:pic>
      <p:sp>
        <p:nvSpPr>
          <p:cNvPr id="398" name="Shape 398"/>
          <p:cNvSpPr/>
          <p:nvPr/>
        </p:nvSpPr>
        <p:spPr>
          <a:xfrm>
            <a:off x="2077775" y="3931475"/>
            <a:ext cx="224099" cy="183299"/>
          </a:xfrm>
          <a:prstGeom prst="rightArrow">
            <a:avLst>
              <a:gd fmla="val 50000" name="adj1"/>
              <a:gd fmla="val 50000" name="adj2"/>
            </a:avLst>
          </a:prstGeom>
          <a:solidFill>
            <a:srgbClr val="9900FF"/>
          </a:solidFill>
          <a:ln cap="flat" cmpd="sng" w="9525">
            <a:solidFill>
              <a:srgbClr val="99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399" name="Shape 399"/>
          <p:cNvPicPr preferRelativeResize="0"/>
          <p:nvPr/>
        </p:nvPicPr>
        <p:blipFill rotWithShape="1">
          <a:blip r:embed="rId4">
            <a:alphaModFix/>
          </a:blip>
          <a:srcRect b="0" l="0" r="69320" t="0"/>
          <a:stretch/>
        </p:blipFill>
        <p:spPr>
          <a:xfrm>
            <a:off x="2359000" y="2876750"/>
            <a:ext cx="1970950" cy="2040225"/>
          </a:xfrm>
          <a:prstGeom prst="rect">
            <a:avLst/>
          </a:prstGeom>
          <a:noFill/>
          <a:ln>
            <a:noFill/>
          </a:ln>
        </p:spPr>
      </p:pic>
      <p:cxnSp>
        <p:nvCxnSpPr>
          <p:cNvPr id="400" name="Shape 400"/>
          <p:cNvCxnSpPr/>
          <p:nvPr/>
        </p:nvCxnSpPr>
        <p:spPr>
          <a:xfrm>
            <a:off x="3678625" y="3153075"/>
            <a:ext cx="163499" cy="222000"/>
          </a:xfrm>
          <a:prstGeom prst="straightConnector1">
            <a:avLst/>
          </a:prstGeom>
          <a:noFill/>
          <a:ln cap="flat" cmpd="sng" w="38100">
            <a:solidFill>
              <a:schemeClr val="lt1"/>
            </a:solidFill>
            <a:prstDash val="solid"/>
            <a:round/>
            <a:headEnd len="lg" w="lg" type="none"/>
            <a:tailEnd len="lg" w="lg" type="none"/>
          </a:ln>
        </p:spPr>
      </p:cxnSp>
      <p:sp>
        <p:nvSpPr>
          <p:cNvPr id="401" name="Shape 401"/>
          <p:cNvSpPr/>
          <p:nvPr/>
        </p:nvSpPr>
        <p:spPr>
          <a:xfrm>
            <a:off x="5652225" y="2977950"/>
            <a:ext cx="81600" cy="2220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402" name="Shape 402"/>
          <p:cNvPicPr preferRelativeResize="0"/>
          <p:nvPr/>
        </p:nvPicPr>
        <p:blipFill rotWithShape="1">
          <a:blip r:embed="rId4">
            <a:alphaModFix/>
          </a:blip>
          <a:srcRect b="0" l="32652" r="32593" t="0"/>
          <a:stretch/>
        </p:blipFill>
        <p:spPr>
          <a:xfrm>
            <a:off x="4456500" y="2876750"/>
            <a:ext cx="2232750" cy="2040225"/>
          </a:xfrm>
          <a:prstGeom prst="rect">
            <a:avLst/>
          </a:prstGeom>
          <a:noFill/>
          <a:ln>
            <a:noFill/>
          </a:ln>
        </p:spPr>
      </p:pic>
      <p:pic>
        <p:nvPicPr>
          <p:cNvPr id="403" name="Shape 403"/>
          <p:cNvPicPr preferRelativeResize="0"/>
          <p:nvPr/>
        </p:nvPicPr>
        <p:blipFill rotWithShape="1">
          <a:blip r:embed="rId4">
            <a:alphaModFix/>
          </a:blip>
          <a:srcRect b="0" l="67123" r="0" t="0"/>
          <a:stretch/>
        </p:blipFill>
        <p:spPr>
          <a:xfrm>
            <a:off x="6671175" y="2876750"/>
            <a:ext cx="2112075" cy="2040225"/>
          </a:xfrm>
          <a:prstGeom prst="rect">
            <a:avLst/>
          </a:prstGeom>
          <a:noFill/>
          <a:ln>
            <a:noFill/>
          </a:ln>
        </p:spPr>
      </p:pic>
      <p:sp>
        <p:nvSpPr>
          <p:cNvPr id="404" name="Shape 404"/>
          <p:cNvSpPr/>
          <p:nvPr/>
        </p:nvSpPr>
        <p:spPr>
          <a:xfrm>
            <a:off x="5652225" y="2977950"/>
            <a:ext cx="81600" cy="2220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5" name="Shape 405"/>
          <p:cNvSpPr/>
          <p:nvPr/>
        </p:nvSpPr>
        <p:spPr>
          <a:xfrm>
            <a:off x="3489275" y="2955925"/>
            <a:ext cx="280200" cy="253199"/>
          </a:xfrm>
          <a:prstGeom prst="ellipse">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6" name="Shape 406"/>
          <p:cNvSpPr/>
          <p:nvPr/>
        </p:nvSpPr>
        <p:spPr>
          <a:xfrm>
            <a:off x="5733825" y="2962350"/>
            <a:ext cx="280200" cy="253199"/>
          </a:xfrm>
          <a:prstGeom prst="ellipse">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7" name="Shape 407"/>
          <p:cNvSpPr/>
          <p:nvPr/>
        </p:nvSpPr>
        <p:spPr>
          <a:xfrm>
            <a:off x="7905725" y="2962350"/>
            <a:ext cx="280200" cy="253199"/>
          </a:xfrm>
          <a:prstGeom prst="ellipse">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6"/>
                                        </p:tgtEl>
                                      </p:cBhvr>
                                    </p:animEffect>
                                    <p:set>
                                      <p:cBhvr>
                                        <p:cTn dur="1" fill="hold">
                                          <p:stCondLst>
                                            <p:cond delay="1000"/>
                                          </p:stCondLst>
                                        </p:cTn>
                                        <p:tgtEl>
                                          <p:spTgt spid="4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gtEl>
                                      </p:cBhvr>
                                    </p:animEffect>
                                    <p:set>
                                      <p:cBhvr>
                                        <p:cTn dur="1" fill="hold">
                                          <p:stCondLst>
                                            <p:cond delay="1000"/>
                                          </p:stCondLst>
                                        </p:cTn>
                                        <p:tgtEl>
                                          <p:spTgt spid="4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5"/>
                                        </p:tgtEl>
                                      </p:cBhvr>
                                    </p:animEffect>
                                    <p:set>
                                      <p:cBhvr>
                                        <p:cTn dur="1" fill="hold">
                                          <p:stCondLst>
                                            <p:cond delay="1000"/>
                                          </p:stCondLst>
                                        </p:cTn>
                                        <p:tgtEl>
                                          <p:spTgt spid="4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0"/>
                                        </p:tgtEl>
                                      </p:cBhvr>
                                    </p:animEffect>
                                    <p:set>
                                      <p:cBhvr>
                                        <p:cTn dur="1" fill="hold">
                                          <p:stCondLst>
                                            <p:cond delay="1000"/>
                                          </p:stCondLst>
                                        </p:cTn>
                                        <p:tgtEl>
                                          <p:spTgt spid="4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1"/>
                                        </p:tgtEl>
                                      </p:cBhvr>
                                    </p:animEffect>
                                    <p:set>
                                      <p:cBhvr>
                                        <p:cTn dur="1" fill="hold">
                                          <p:stCondLst>
                                            <p:cond delay="1000"/>
                                          </p:stCondLst>
                                        </p:cTn>
                                        <p:tgtEl>
                                          <p:spTgt spid="4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4"/>
                                        </p:tgtEl>
                                      </p:cBhvr>
                                    </p:animEffect>
                                    <p:set>
                                      <p:cBhvr>
                                        <p:cTn dur="1" fill="hold">
                                          <p:stCondLst>
                                            <p:cond delay="1000"/>
                                          </p:stCondLst>
                                        </p:cTn>
                                        <p:tgtEl>
                                          <p:spTgt spid="4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lang="en"/>
              <a:t>Support Vector Machines (SVM)</a:t>
            </a:r>
          </a:p>
        </p:txBody>
      </p:sp>
      <p:pic>
        <p:nvPicPr>
          <p:cNvPr id="413" name="Shape 413"/>
          <p:cNvPicPr preferRelativeResize="0"/>
          <p:nvPr/>
        </p:nvPicPr>
        <p:blipFill rotWithShape="1">
          <a:blip r:embed="rId3">
            <a:alphaModFix/>
          </a:blip>
          <a:srcRect b="10905" l="11957" r="7952" t="0"/>
          <a:stretch/>
        </p:blipFill>
        <p:spPr>
          <a:xfrm>
            <a:off x="5906621" y="2187350"/>
            <a:ext cx="3052854" cy="2547100"/>
          </a:xfrm>
          <a:prstGeom prst="rect">
            <a:avLst/>
          </a:prstGeom>
          <a:noFill/>
          <a:ln>
            <a:noFill/>
          </a:ln>
        </p:spPr>
      </p:pic>
      <p:sp>
        <p:nvSpPr>
          <p:cNvPr id="414" name="Shape 414"/>
          <p:cNvSpPr txBox="1"/>
          <p:nvPr>
            <p:ph idx="1" type="body"/>
          </p:nvPr>
        </p:nvSpPr>
        <p:spPr>
          <a:xfrm>
            <a:off x="242500" y="1282875"/>
            <a:ext cx="8520599" cy="3354000"/>
          </a:xfrm>
          <a:prstGeom prst="rect">
            <a:avLst/>
          </a:prstGeom>
        </p:spPr>
        <p:txBody>
          <a:bodyPr anchorCtr="0" anchor="t" bIns="91425" lIns="91425" rIns="91425" tIns="91425">
            <a:noAutofit/>
          </a:bodyPr>
          <a:lstStyle/>
          <a:p>
            <a:pPr indent="-228600" lvl="0" marL="457200" rtl="0">
              <a:spcBef>
                <a:spcPts val="0"/>
              </a:spcBef>
            </a:pPr>
            <a:r>
              <a:rPr lang="en"/>
              <a:t>What if data cannot be separated by a line?</a:t>
            </a:r>
          </a:p>
          <a:p>
            <a:pPr indent="-228600" lvl="0" marL="457200" rtl="0">
              <a:spcBef>
                <a:spcPts val="0"/>
              </a:spcBef>
            </a:pPr>
            <a:r>
              <a:rPr lang="en">
                <a:solidFill>
                  <a:srgbClr val="0070C0"/>
                </a:solidFill>
              </a:rPr>
              <a:t>Kernel SVM</a:t>
            </a:r>
            <a:r>
              <a:rPr lang="en"/>
              <a:t>: Separation may be easier in higher dimensions</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b="1" lang="en" sz="1000"/>
              <a:t>		</a:t>
            </a:r>
            <a:r>
              <a:rPr lang="en"/>
              <a:t>    </a:t>
            </a:r>
          </a:p>
        </p:txBody>
      </p:sp>
      <p:pic>
        <p:nvPicPr>
          <p:cNvPr id="415" name="Shape 415"/>
          <p:cNvPicPr preferRelativeResize="0"/>
          <p:nvPr/>
        </p:nvPicPr>
        <p:blipFill>
          <a:blip r:embed="rId4">
            <a:alphaModFix/>
          </a:blip>
          <a:stretch>
            <a:fillRect/>
          </a:stretch>
        </p:blipFill>
        <p:spPr>
          <a:xfrm>
            <a:off x="6280145" y="992770"/>
            <a:ext cx="2439574" cy="670749"/>
          </a:xfrm>
          <a:prstGeom prst="rect">
            <a:avLst/>
          </a:prstGeom>
          <a:noFill/>
          <a:ln>
            <a:noFill/>
          </a:ln>
        </p:spPr>
      </p:pic>
      <p:pic>
        <p:nvPicPr>
          <p:cNvPr id="416" name="Shape 416"/>
          <p:cNvPicPr preferRelativeResize="0"/>
          <p:nvPr/>
        </p:nvPicPr>
        <p:blipFill rotWithShape="1">
          <a:blip r:embed="rId5">
            <a:alphaModFix/>
          </a:blip>
          <a:srcRect b="0" l="0" r="65450" t="0"/>
          <a:stretch/>
        </p:blipFill>
        <p:spPr>
          <a:xfrm>
            <a:off x="192875" y="2315825"/>
            <a:ext cx="1829274" cy="2321050"/>
          </a:xfrm>
          <a:prstGeom prst="rect">
            <a:avLst/>
          </a:prstGeom>
          <a:noFill/>
          <a:ln>
            <a:noFill/>
          </a:ln>
        </p:spPr>
      </p:pic>
      <p:pic>
        <p:nvPicPr>
          <p:cNvPr id="417" name="Shape 417"/>
          <p:cNvPicPr preferRelativeResize="0"/>
          <p:nvPr/>
        </p:nvPicPr>
        <p:blipFill rotWithShape="1">
          <a:blip r:embed="rId5">
            <a:alphaModFix/>
          </a:blip>
          <a:srcRect b="0" l="36608" r="0" t="0"/>
          <a:stretch/>
        </p:blipFill>
        <p:spPr>
          <a:xfrm>
            <a:off x="2131249" y="2315825"/>
            <a:ext cx="3356273" cy="2321050"/>
          </a:xfrm>
          <a:prstGeom prst="rect">
            <a:avLst/>
          </a:prstGeom>
          <a:noFill/>
          <a:ln>
            <a:noFill/>
          </a:ln>
        </p:spPr>
      </p:pic>
      <p:pic>
        <p:nvPicPr>
          <p:cNvPr id="418" name="Shape 418"/>
          <p:cNvPicPr preferRelativeResize="0"/>
          <p:nvPr/>
        </p:nvPicPr>
        <p:blipFill>
          <a:blip r:embed="rId6">
            <a:alphaModFix/>
          </a:blip>
          <a:stretch>
            <a:fillRect/>
          </a:stretch>
        </p:blipFill>
        <p:spPr>
          <a:xfrm>
            <a:off x="2082175" y="3104200"/>
            <a:ext cx="1055924" cy="271250"/>
          </a:xfrm>
          <a:prstGeom prst="rect">
            <a:avLst/>
          </a:prstGeom>
          <a:noFill/>
          <a:ln>
            <a:noFill/>
          </a:ln>
        </p:spPr>
      </p:pic>
      <p:pic>
        <p:nvPicPr>
          <p:cNvPr id="419" name="Shape 419"/>
          <p:cNvPicPr preferRelativeResize="0"/>
          <p:nvPr/>
        </p:nvPicPr>
        <p:blipFill>
          <a:blip r:embed="rId7">
            <a:alphaModFix/>
          </a:blip>
          <a:stretch>
            <a:fillRect/>
          </a:stretch>
        </p:blipFill>
        <p:spPr>
          <a:xfrm>
            <a:off x="6329974" y="531700"/>
            <a:ext cx="2629499" cy="399755"/>
          </a:xfrm>
          <a:prstGeom prst="rect">
            <a:avLst/>
          </a:prstGeom>
          <a:noFill/>
          <a:ln>
            <a:noFill/>
          </a:ln>
        </p:spPr>
      </p:pic>
      <p:sp>
        <p:nvSpPr>
          <p:cNvPr id="420" name="Shape 420"/>
          <p:cNvSpPr/>
          <p:nvPr/>
        </p:nvSpPr>
        <p:spPr>
          <a:xfrm>
            <a:off x="8117500" y="1282875"/>
            <a:ext cx="262199" cy="338999"/>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1" name="Shape 421"/>
          <p:cNvSpPr/>
          <p:nvPr/>
        </p:nvSpPr>
        <p:spPr>
          <a:xfrm>
            <a:off x="8719725" y="4809025"/>
            <a:ext cx="225900" cy="198899"/>
          </a:xfrm>
          <a:prstGeom prst="rightArrow">
            <a:avLst>
              <a:gd fmla="val 50000" name="adj1"/>
              <a:gd fmla="val 50000" name="adj2"/>
            </a:avLst>
          </a:prstGeom>
          <a:solidFill>
            <a:srgbClr val="0C76C3"/>
          </a:solidFill>
          <a:ln cap="flat" cmpd="sng" w="9525">
            <a:solidFill>
              <a:srgbClr val="0C76C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The Kaggle Competition</a:t>
            </a:r>
          </a:p>
        </p:txBody>
      </p:sp>
      <p:sp>
        <p:nvSpPr>
          <p:cNvPr id="75" name="Shape 75"/>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55600" lvl="0" marL="457200" rtl="0">
              <a:spcBef>
                <a:spcPts val="0"/>
              </a:spcBef>
              <a:buSzPct val="100000"/>
            </a:pPr>
            <a:r>
              <a:rPr lang="en" sz="2000">
                <a:solidFill>
                  <a:srgbClr val="0C76C3"/>
                </a:solidFill>
              </a:rPr>
              <a:t>Kaggle</a:t>
            </a:r>
            <a:r>
              <a:rPr lang="en" sz="2000"/>
              <a:t> is an international platform that hosts data prediction competitions</a:t>
            </a:r>
          </a:p>
          <a:p>
            <a:pPr indent="-355600" lvl="0" marL="457200" rtl="0">
              <a:spcBef>
                <a:spcPts val="0"/>
              </a:spcBef>
              <a:buSzPct val="100000"/>
            </a:pPr>
            <a:r>
              <a:rPr lang="en" sz="2000"/>
              <a:t>Students and experts in data science compete</a:t>
            </a:r>
          </a:p>
          <a:p>
            <a:pPr indent="-355600" lvl="0" marL="457200" rtl="0">
              <a:spcBef>
                <a:spcPts val="0"/>
              </a:spcBef>
              <a:buSzPct val="100000"/>
            </a:pPr>
            <a:r>
              <a:rPr lang="en" sz="2000"/>
              <a:t>Our CAMCOS team entered two competitions</a:t>
            </a:r>
          </a:p>
          <a:p>
            <a:pPr lvl="0" rtl="0">
              <a:spcBef>
                <a:spcPts val="0"/>
              </a:spcBef>
              <a:buNone/>
            </a:pPr>
            <a:r>
              <a:t/>
            </a:r>
            <a:endParaRPr sz="2000"/>
          </a:p>
          <a:p>
            <a:pPr lvl="0" rtl="0">
              <a:spcBef>
                <a:spcPts val="0"/>
              </a:spcBef>
              <a:buNone/>
            </a:pPr>
            <a:r>
              <a:rPr b="1" lang="en" sz="2000">
                <a:solidFill>
                  <a:srgbClr val="0C76C3"/>
                </a:solidFill>
              </a:rPr>
              <a:t>Team 1</a:t>
            </a:r>
            <a:r>
              <a:rPr lang="en" sz="2000"/>
              <a:t>: Digit Recognizer (Ends December 31st)</a:t>
            </a:r>
          </a:p>
          <a:p>
            <a:pPr lvl="0">
              <a:spcBef>
                <a:spcPts val="0"/>
              </a:spcBef>
              <a:buNone/>
            </a:pPr>
            <a:r>
              <a:rPr b="1" lang="en" sz="2000">
                <a:solidFill>
                  <a:srgbClr val="0C76C3"/>
                </a:solidFill>
              </a:rPr>
              <a:t>Team 2</a:t>
            </a:r>
            <a:r>
              <a:rPr lang="en" sz="2000"/>
              <a:t>: Springleaf Marketing Response (Ended October 19th)</a:t>
            </a:r>
          </a:p>
        </p:txBody>
      </p:sp>
      <p:pic>
        <p:nvPicPr>
          <p:cNvPr id="76" name="Shape 76"/>
          <p:cNvPicPr preferRelativeResize="0"/>
          <p:nvPr/>
        </p:nvPicPr>
        <p:blipFill>
          <a:blip r:embed="rId3">
            <a:alphaModFix/>
          </a:blip>
          <a:stretch>
            <a:fillRect/>
          </a:stretch>
        </p:blipFill>
        <p:spPr>
          <a:xfrm>
            <a:off x="4668750" y="293725"/>
            <a:ext cx="853499" cy="8534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p:nvPr/>
        </p:nvSpPr>
        <p:spPr>
          <a:xfrm>
            <a:off x="7237525" y="2643050"/>
            <a:ext cx="1633931" cy="1019628"/>
          </a:xfrm>
          <a:prstGeom prst="cloud">
            <a:avLst/>
          </a:prstGeom>
          <a:no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427" name="Shape 427"/>
          <p:cNvGrpSpPr/>
          <p:nvPr/>
        </p:nvGrpSpPr>
        <p:grpSpPr>
          <a:xfrm>
            <a:off x="3562486" y="2566725"/>
            <a:ext cx="2365524" cy="1985700"/>
            <a:chOff x="3790900" y="2261862"/>
            <a:chExt cx="2574299" cy="1985700"/>
          </a:xfrm>
        </p:grpSpPr>
        <p:cxnSp>
          <p:nvCxnSpPr>
            <p:cNvPr id="428" name="Shape 428"/>
            <p:cNvCxnSpPr/>
            <p:nvPr/>
          </p:nvCxnSpPr>
          <p:spPr>
            <a:xfrm>
              <a:off x="3790900" y="2261862"/>
              <a:ext cx="2574299" cy="4500"/>
            </a:xfrm>
            <a:prstGeom prst="straightConnector1">
              <a:avLst/>
            </a:prstGeom>
            <a:noFill/>
            <a:ln cap="flat" cmpd="sng" w="28575">
              <a:solidFill>
                <a:srgbClr val="434343"/>
              </a:solidFill>
              <a:prstDash val="solid"/>
              <a:round/>
              <a:headEnd len="lg" w="lg" type="none"/>
              <a:tailEnd len="lg" w="lg" type="triangle"/>
            </a:ln>
          </p:spPr>
        </p:cxnSp>
        <p:cxnSp>
          <p:nvCxnSpPr>
            <p:cNvPr id="429" name="Shape 429"/>
            <p:cNvCxnSpPr/>
            <p:nvPr/>
          </p:nvCxnSpPr>
          <p:spPr>
            <a:xfrm>
              <a:off x="3790900" y="2871462"/>
              <a:ext cx="2574299" cy="4500"/>
            </a:xfrm>
            <a:prstGeom prst="straightConnector1">
              <a:avLst/>
            </a:prstGeom>
            <a:noFill/>
            <a:ln cap="flat" cmpd="sng" w="28575">
              <a:solidFill>
                <a:srgbClr val="434343"/>
              </a:solidFill>
              <a:prstDash val="solid"/>
              <a:round/>
              <a:headEnd len="lg" w="lg" type="none"/>
              <a:tailEnd len="lg" w="lg" type="triangle"/>
            </a:ln>
          </p:spPr>
        </p:cxnSp>
        <p:cxnSp>
          <p:nvCxnSpPr>
            <p:cNvPr id="430" name="Shape 430"/>
            <p:cNvCxnSpPr/>
            <p:nvPr/>
          </p:nvCxnSpPr>
          <p:spPr>
            <a:xfrm>
              <a:off x="3790900" y="4243062"/>
              <a:ext cx="2574299" cy="4500"/>
            </a:xfrm>
            <a:prstGeom prst="straightConnector1">
              <a:avLst/>
            </a:prstGeom>
            <a:noFill/>
            <a:ln cap="flat" cmpd="sng" w="28575">
              <a:solidFill>
                <a:srgbClr val="434343"/>
              </a:solidFill>
              <a:prstDash val="solid"/>
              <a:round/>
              <a:headEnd len="lg" w="lg" type="none"/>
              <a:tailEnd len="lg" w="lg" type="triangle"/>
            </a:ln>
          </p:spPr>
        </p:cxnSp>
      </p:grpSp>
      <p:sp>
        <p:nvSpPr>
          <p:cNvPr id="431" name="Shape 431"/>
          <p:cNvSpPr txBox="1"/>
          <p:nvPr>
            <p:ph type="title"/>
          </p:nvPr>
        </p:nvSpPr>
        <p:spPr>
          <a:xfrm>
            <a:off x="424475" y="842425"/>
            <a:ext cx="6381000" cy="1373100"/>
          </a:xfrm>
          <a:prstGeom prst="rect">
            <a:avLst/>
          </a:prstGeom>
        </p:spPr>
        <p:txBody>
          <a:bodyPr anchorCtr="0" anchor="ctr" bIns="91425" lIns="91425" rIns="91425" tIns="91425">
            <a:noAutofit/>
          </a:bodyPr>
          <a:lstStyle/>
          <a:p>
            <a:pPr lvl="0" rtl="0">
              <a:spcBef>
                <a:spcPts val="0"/>
              </a:spcBef>
              <a:buNone/>
            </a:pPr>
            <a:r>
              <a:rPr lang="en" sz="3600">
                <a:solidFill>
                  <a:schemeClr val="dk1"/>
                </a:solidFill>
                <a:latin typeface="Economica"/>
                <a:ea typeface="Economica"/>
                <a:cs typeface="Economica"/>
                <a:sym typeface="Economica"/>
              </a:rPr>
              <a:t>Combining PCA with SVM</a:t>
            </a:r>
          </a:p>
          <a:p>
            <a:pPr indent="-142240" lvl="0" marL="182880" rtl="0">
              <a:lnSpc>
                <a:spcPct val="100000"/>
              </a:lnSpc>
              <a:spcBef>
                <a:spcPts val="0"/>
              </a:spcBef>
              <a:spcAft>
                <a:spcPts val="1000"/>
              </a:spcAft>
              <a:buClr>
                <a:schemeClr val="accent1"/>
              </a:buClr>
              <a:buSzPct val="100000"/>
              <a:buFont typeface="Open Sans"/>
              <a:buChar char="•"/>
            </a:pPr>
            <a:r>
              <a:rPr lang="en" sz="1400">
                <a:solidFill>
                  <a:srgbClr val="0070C0"/>
                </a:solidFill>
                <a:latin typeface="Open Sans"/>
                <a:ea typeface="Open Sans"/>
                <a:cs typeface="Open Sans"/>
                <a:sym typeface="Open Sans"/>
              </a:rPr>
              <a:t>Traditionally</a:t>
            </a:r>
            <a:r>
              <a:rPr lang="en" sz="1400">
                <a:solidFill>
                  <a:schemeClr val="dk1"/>
                </a:solidFill>
                <a:latin typeface="Open Sans"/>
                <a:ea typeface="Open Sans"/>
                <a:cs typeface="Open Sans"/>
                <a:sym typeface="Open Sans"/>
              </a:rPr>
              <a:t>: Apply PCA globally to entire data</a:t>
            </a:r>
          </a:p>
          <a:p>
            <a:pPr indent="-142240" lvl="0" marL="182880" rtl="0">
              <a:spcBef>
                <a:spcPts val="0"/>
              </a:spcBef>
              <a:spcAft>
                <a:spcPts val="1000"/>
              </a:spcAft>
              <a:buClr>
                <a:schemeClr val="dk1"/>
              </a:buClr>
              <a:buSzPct val="100000"/>
              <a:buFont typeface="Open Sans"/>
              <a:buChar char="•"/>
            </a:pPr>
            <a:r>
              <a:rPr lang="en" sz="1400">
                <a:solidFill>
                  <a:srgbClr val="0070C0"/>
                </a:solidFill>
                <a:latin typeface="Open Sans"/>
                <a:ea typeface="Open Sans"/>
                <a:cs typeface="Open Sans"/>
                <a:sym typeface="Open Sans"/>
              </a:rPr>
              <a:t>Our approach</a:t>
            </a:r>
            <a:r>
              <a:rPr lang="en" sz="1400">
                <a:solidFill>
                  <a:schemeClr val="dk1"/>
                </a:solidFill>
                <a:latin typeface="Open Sans"/>
                <a:ea typeface="Open Sans"/>
                <a:cs typeface="Open Sans"/>
                <a:sym typeface="Open Sans"/>
              </a:rPr>
              <a:t>: Separately apply PCA to each digit space</a:t>
            </a:r>
          </a:p>
          <a:p>
            <a:pPr indent="-142240" lvl="0" marL="182880" rtl="0">
              <a:lnSpc>
                <a:spcPct val="100000"/>
              </a:lnSpc>
              <a:spcBef>
                <a:spcPts val="480"/>
              </a:spcBef>
              <a:spcAft>
                <a:spcPts val="1000"/>
              </a:spcAft>
              <a:buClr>
                <a:schemeClr val="dk1"/>
              </a:buClr>
              <a:buSzPct val="100000"/>
              <a:buFont typeface="Open Sans"/>
              <a:buChar char="•"/>
            </a:pPr>
            <a:r>
              <a:rPr lang="en" sz="1400">
                <a:solidFill>
                  <a:schemeClr val="dk1"/>
                </a:solidFill>
                <a:latin typeface="Open Sans"/>
                <a:ea typeface="Open Sans"/>
                <a:cs typeface="Open Sans"/>
                <a:sym typeface="Open Sans"/>
              </a:rPr>
              <a:t>This extracts the patterns from each digit class</a:t>
            </a:r>
          </a:p>
          <a:p>
            <a:pPr indent="-142240" lvl="0" marL="182880" rtl="0">
              <a:lnSpc>
                <a:spcPct val="100000"/>
              </a:lnSpc>
              <a:spcBef>
                <a:spcPts val="480"/>
              </a:spcBef>
              <a:spcAft>
                <a:spcPts val="1000"/>
              </a:spcAft>
              <a:buClr>
                <a:schemeClr val="accent1"/>
              </a:buClr>
              <a:buSzPct val="100000"/>
              <a:buFont typeface="Open Sans"/>
              <a:buChar char="•"/>
            </a:pPr>
            <a:r>
              <a:rPr lang="en" sz="1400">
                <a:solidFill>
                  <a:schemeClr val="dk1"/>
                </a:solidFill>
                <a:latin typeface="Open Sans"/>
                <a:ea typeface="Open Sans"/>
                <a:cs typeface="Open Sans"/>
                <a:sym typeface="Open Sans"/>
              </a:rPr>
              <a:t>We can use different parameters for each digit group.</a:t>
            </a:r>
          </a:p>
          <a:p>
            <a:pPr lvl="0">
              <a:spcBef>
                <a:spcPts val="0"/>
              </a:spcBef>
              <a:buNone/>
            </a:pPr>
            <a:r>
              <a:t/>
            </a:r>
            <a:endParaRPr sz="3600">
              <a:solidFill>
                <a:schemeClr val="dk1"/>
              </a:solidFill>
              <a:latin typeface="Economica"/>
              <a:ea typeface="Economica"/>
              <a:cs typeface="Economica"/>
              <a:sym typeface="Economica"/>
            </a:endParaRPr>
          </a:p>
        </p:txBody>
      </p:sp>
      <p:pic>
        <p:nvPicPr>
          <p:cNvPr id="432" name="Shape 432"/>
          <p:cNvPicPr preferRelativeResize="0"/>
          <p:nvPr/>
        </p:nvPicPr>
        <p:blipFill>
          <a:blip r:embed="rId3">
            <a:alphaModFix/>
          </a:blip>
          <a:stretch>
            <a:fillRect/>
          </a:stretch>
        </p:blipFill>
        <p:spPr>
          <a:xfrm>
            <a:off x="747025" y="2952625"/>
            <a:ext cx="457999" cy="457999"/>
          </a:xfrm>
          <a:prstGeom prst="rect">
            <a:avLst/>
          </a:prstGeom>
          <a:noFill/>
          <a:ln>
            <a:noFill/>
          </a:ln>
        </p:spPr>
      </p:pic>
      <p:grpSp>
        <p:nvGrpSpPr>
          <p:cNvPr id="433" name="Shape 433"/>
          <p:cNvGrpSpPr/>
          <p:nvPr/>
        </p:nvGrpSpPr>
        <p:grpSpPr>
          <a:xfrm>
            <a:off x="1370075" y="2310750"/>
            <a:ext cx="1111499" cy="2293825"/>
            <a:chOff x="1293875" y="2005950"/>
            <a:chExt cx="1111499" cy="2293825"/>
          </a:xfrm>
        </p:grpSpPr>
        <p:cxnSp>
          <p:nvCxnSpPr>
            <p:cNvPr id="434" name="Shape 434"/>
            <p:cNvCxnSpPr/>
            <p:nvPr/>
          </p:nvCxnSpPr>
          <p:spPr>
            <a:xfrm>
              <a:off x="1293875" y="2318575"/>
              <a:ext cx="1111499" cy="0"/>
            </a:xfrm>
            <a:prstGeom prst="straightConnector1">
              <a:avLst/>
            </a:prstGeom>
            <a:noFill/>
            <a:ln cap="flat" cmpd="sng" w="28575">
              <a:solidFill>
                <a:srgbClr val="434343"/>
              </a:solidFill>
              <a:prstDash val="solid"/>
              <a:round/>
              <a:headEnd len="lg" w="lg" type="none"/>
              <a:tailEnd len="lg" w="lg" type="triangle"/>
            </a:ln>
          </p:spPr>
        </p:cxnSp>
        <p:sp>
          <p:nvSpPr>
            <p:cNvPr id="435" name="Shape 435"/>
            <p:cNvSpPr txBox="1"/>
            <p:nvPr/>
          </p:nvSpPr>
          <p:spPr>
            <a:xfrm>
              <a:off x="1415450" y="2005950"/>
              <a:ext cx="703500" cy="200699"/>
            </a:xfrm>
            <a:prstGeom prst="rect">
              <a:avLst/>
            </a:prstGeom>
            <a:noFill/>
            <a:ln>
              <a:noFill/>
            </a:ln>
          </p:spPr>
          <p:txBody>
            <a:bodyPr anchorCtr="0" anchor="t" bIns="91425" lIns="91425" rIns="91425" tIns="91425">
              <a:noAutofit/>
            </a:bodyPr>
            <a:lstStyle/>
            <a:p>
              <a:pPr lvl="0">
                <a:spcBef>
                  <a:spcPts val="0"/>
                </a:spcBef>
                <a:buNone/>
              </a:pPr>
              <a:r>
                <a:rPr b="1" lang="en"/>
                <a:t>PCA</a:t>
              </a:r>
              <a:r>
                <a:rPr lang="en"/>
                <a:t> </a:t>
              </a:r>
            </a:p>
          </p:txBody>
        </p:sp>
        <p:cxnSp>
          <p:nvCxnSpPr>
            <p:cNvPr id="436" name="Shape 436"/>
            <p:cNvCxnSpPr/>
            <p:nvPr/>
          </p:nvCxnSpPr>
          <p:spPr>
            <a:xfrm>
              <a:off x="1293875" y="2928175"/>
              <a:ext cx="1111499" cy="0"/>
            </a:xfrm>
            <a:prstGeom prst="straightConnector1">
              <a:avLst/>
            </a:prstGeom>
            <a:noFill/>
            <a:ln cap="flat" cmpd="sng" w="28575">
              <a:solidFill>
                <a:srgbClr val="434343"/>
              </a:solidFill>
              <a:prstDash val="solid"/>
              <a:round/>
              <a:headEnd len="lg" w="lg" type="none"/>
              <a:tailEnd len="lg" w="lg" type="triangle"/>
            </a:ln>
          </p:spPr>
        </p:cxnSp>
        <p:sp>
          <p:nvSpPr>
            <p:cNvPr id="437" name="Shape 437"/>
            <p:cNvSpPr txBox="1"/>
            <p:nvPr/>
          </p:nvSpPr>
          <p:spPr>
            <a:xfrm>
              <a:off x="1415450" y="2615550"/>
              <a:ext cx="703500" cy="200699"/>
            </a:xfrm>
            <a:prstGeom prst="rect">
              <a:avLst/>
            </a:prstGeom>
            <a:noFill/>
            <a:ln>
              <a:noFill/>
            </a:ln>
          </p:spPr>
          <p:txBody>
            <a:bodyPr anchorCtr="0" anchor="t" bIns="91425" lIns="91425" rIns="91425" tIns="91425">
              <a:noAutofit/>
            </a:bodyPr>
            <a:lstStyle/>
            <a:p>
              <a:pPr lvl="0" rtl="0">
                <a:spcBef>
                  <a:spcPts val="0"/>
                </a:spcBef>
                <a:buNone/>
              </a:pPr>
              <a:r>
                <a:rPr b="1" lang="en"/>
                <a:t>PCA</a:t>
              </a:r>
              <a:r>
                <a:rPr lang="en"/>
                <a:t> </a:t>
              </a:r>
            </a:p>
          </p:txBody>
        </p:sp>
        <p:cxnSp>
          <p:nvCxnSpPr>
            <p:cNvPr id="438" name="Shape 438"/>
            <p:cNvCxnSpPr/>
            <p:nvPr/>
          </p:nvCxnSpPr>
          <p:spPr>
            <a:xfrm>
              <a:off x="1293875" y="4299775"/>
              <a:ext cx="1111499" cy="0"/>
            </a:xfrm>
            <a:prstGeom prst="straightConnector1">
              <a:avLst/>
            </a:prstGeom>
            <a:noFill/>
            <a:ln cap="flat" cmpd="sng" w="28575">
              <a:solidFill>
                <a:srgbClr val="434343"/>
              </a:solidFill>
              <a:prstDash val="solid"/>
              <a:round/>
              <a:headEnd len="lg" w="lg" type="none"/>
              <a:tailEnd len="lg" w="lg" type="triangle"/>
            </a:ln>
          </p:spPr>
        </p:cxnSp>
        <p:sp>
          <p:nvSpPr>
            <p:cNvPr id="439" name="Shape 439"/>
            <p:cNvSpPr txBox="1"/>
            <p:nvPr/>
          </p:nvSpPr>
          <p:spPr>
            <a:xfrm>
              <a:off x="1374200" y="4001150"/>
              <a:ext cx="840000" cy="200699"/>
            </a:xfrm>
            <a:prstGeom prst="rect">
              <a:avLst/>
            </a:prstGeom>
            <a:noFill/>
            <a:ln>
              <a:noFill/>
            </a:ln>
          </p:spPr>
          <p:txBody>
            <a:bodyPr anchorCtr="0" anchor="t" bIns="91425" lIns="91425" rIns="91425" tIns="91425">
              <a:noAutofit/>
            </a:bodyPr>
            <a:lstStyle/>
            <a:p>
              <a:pPr lvl="0" rtl="0">
                <a:spcBef>
                  <a:spcPts val="0"/>
                </a:spcBef>
                <a:buNone/>
              </a:pPr>
              <a:r>
                <a:rPr b="1" lang="en"/>
                <a:t>PCA </a:t>
              </a:r>
            </a:p>
          </p:txBody>
        </p:sp>
      </p:grpSp>
      <p:cxnSp>
        <p:nvCxnSpPr>
          <p:cNvPr id="440" name="Shape 440"/>
          <p:cNvCxnSpPr/>
          <p:nvPr/>
        </p:nvCxnSpPr>
        <p:spPr>
          <a:xfrm flipH="1">
            <a:off x="972875" y="3476450"/>
            <a:ext cx="6299" cy="829499"/>
          </a:xfrm>
          <a:prstGeom prst="straightConnector1">
            <a:avLst/>
          </a:prstGeom>
          <a:noFill/>
          <a:ln cap="flat" cmpd="sng" w="76200">
            <a:solidFill>
              <a:srgbClr val="000000"/>
            </a:solidFill>
            <a:prstDash val="dot"/>
            <a:round/>
            <a:headEnd len="lg" w="lg" type="none"/>
            <a:tailEnd len="lg" w="lg" type="none"/>
          </a:ln>
        </p:spPr>
      </p:cxnSp>
      <p:grpSp>
        <p:nvGrpSpPr>
          <p:cNvPr id="441" name="Shape 441"/>
          <p:cNvGrpSpPr/>
          <p:nvPr/>
        </p:nvGrpSpPr>
        <p:grpSpPr>
          <a:xfrm>
            <a:off x="2515450" y="2337675"/>
            <a:ext cx="1111482" cy="2473174"/>
            <a:chOff x="2744050" y="2032875"/>
            <a:chExt cx="1111482" cy="2473174"/>
          </a:xfrm>
        </p:grpSpPr>
        <p:sp>
          <p:nvSpPr>
            <p:cNvPr id="442" name="Shape 442"/>
            <p:cNvSpPr/>
            <p:nvPr/>
          </p:nvSpPr>
          <p:spPr>
            <a:xfrm>
              <a:off x="2744050" y="2032875"/>
              <a:ext cx="1111482" cy="457974"/>
            </a:xfrm>
            <a:prstGeom prst="flowChartMultidocumen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Model 1</a:t>
              </a:r>
            </a:p>
          </p:txBody>
        </p:sp>
        <p:sp>
          <p:nvSpPr>
            <p:cNvPr id="443" name="Shape 443"/>
            <p:cNvSpPr/>
            <p:nvPr/>
          </p:nvSpPr>
          <p:spPr>
            <a:xfrm>
              <a:off x="2770100" y="2699200"/>
              <a:ext cx="1085399" cy="457974"/>
            </a:xfrm>
            <a:prstGeom prst="flowChartMultidocumen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Model 2</a:t>
              </a:r>
            </a:p>
          </p:txBody>
        </p:sp>
        <p:sp>
          <p:nvSpPr>
            <p:cNvPr id="444" name="Shape 444"/>
            <p:cNvSpPr/>
            <p:nvPr/>
          </p:nvSpPr>
          <p:spPr>
            <a:xfrm>
              <a:off x="2744050" y="4048075"/>
              <a:ext cx="1111482" cy="457974"/>
            </a:xfrm>
            <a:prstGeom prst="flowChartMultidocumen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Model 10</a:t>
              </a:r>
            </a:p>
          </p:txBody>
        </p:sp>
        <p:cxnSp>
          <p:nvCxnSpPr>
            <p:cNvPr id="445" name="Shape 445"/>
            <p:cNvCxnSpPr/>
            <p:nvPr/>
          </p:nvCxnSpPr>
          <p:spPr>
            <a:xfrm flipH="1">
              <a:off x="3220025" y="3171650"/>
              <a:ext cx="6299" cy="829499"/>
            </a:xfrm>
            <a:prstGeom prst="straightConnector1">
              <a:avLst/>
            </a:prstGeom>
            <a:noFill/>
            <a:ln cap="flat" cmpd="sng" w="76200">
              <a:solidFill>
                <a:srgbClr val="000000"/>
              </a:solidFill>
              <a:prstDash val="dot"/>
              <a:round/>
              <a:headEnd len="lg" w="lg" type="none"/>
              <a:tailEnd len="lg" w="lg" type="none"/>
            </a:ln>
          </p:spPr>
        </p:cxnSp>
      </p:grpSp>
      <p:grpSp>
        <p:nvGrpSpPr>
          <p:cNvPr id="446" name="Shape 446"/>
          <p:cNvGrpSpPr/>
          <p:nvPr/>
        </p:nvGrpSpPr>
        <p:grpSpPr>
          <a:xfrm>
            <a:off x="3965600" y="2310750"/>
            <a:ext cx="1580500" cy="2531375"/>
            <a:chOff x="4194200" y="2005950"/>
            <a:chExt cx="1580500" cy="2531375"/>
          </a:xfrm>
        </p:grpSpPr>
        <p:sp>
          <p:nvSpPr>
            <p:cNvPr id="447" name="Shape 447"/>
            <p:cNvSpPr/>
            <p:nvPr/>
          </p:nvSpPr>
          <p:spPr>
            <a:xfrm>
              <a:off x="4194200" y="2005950"/>
              <a:ext cx="1528399" cy="536175"/>
            </a:xfrm>
            <a:prstGeom prst="flowChartMagneticDrum">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SVM1</a:t>
              </a:r>
            </a:p>
          </p:txBody>
        </p:sp>
        <p:sp>
          <p:nvSpPr>
            <p:cNvPr id="448" name="Shape 448"/>
            <p:cNvSpPr/>
            <p:nvPr/>
          </p:nvSpPr>
          <p:spPr>
            <a:xfrm>
              <a:off x="4194200" y="2609325"/>
              <a:ext cx="1476300" cy="536175"/>
            </a:xfrm>
            <a:prstGeom prst="flowChartMagneticDrum">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Font typeface="Arial"/>
                <a:buNone/>
              </a:pPr>
              <a:r>
                <a:rPr lang="en">
                  <a:solidFill>
                    <a:schemeClr val="dk1"/>
                  </a:solidFill>
                </a:rPr>
                <a:t>SVM2</a:t>
              </a:r>
            </a:p>
          </p:txBody>
        </p:sp>
        <p:sp>
          <p:nvSpPr>
            <p:cNvPr id="449" name="Shape 449"/>
            <p:cNvSpPr/>
            <p:nvPr/>
          </p:nvSpPr>
          <p:spPr>
            <a:xfrm>
              <a:off x="4194200" y="4001150"/>
              <a:ext cx="1580500" cy="536175"/>
            </a:xfrm>
            <a:prstGeom prst="flowChartMagneticDrum">
              <a:avLst/>
            </a:prstGeom>
            <a:solidFill>
              <a:srgbClr val="45818E"/>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Font typeface="Arial"/>
                <a:buNone/>
              </a:pPr>
              <a:r>
                <a:rPr lang="en">
                  <a:solidFill>
                    <a:schemeClr val="dk1"/>
                  </a:solidFill>
                </a:rPr>
                <a:t>SVM10</a:t>
              </a:r>
            </a:p>
          </p:txBody>
        </p:sp>
      </p:grpSp>
      <p:cxnSp>
        <p:nvCxnSpPr>
          <p:cNvPr id="450" name="Shape 450"/>
          <p:cNvCxnSpPr>
            <a:endCxn id="447" idx="4"/>
          </p:cNvCxnSpPr>
          <p:nvPr/>
        </p:nvCxnSpPr>
        <p:spPr>
          <a:xfrm>
            <a:off x="5250999" y="2571337"/>
            <a:ext cx="243000" cy="7500"/>
          </a:xfrm>
          <a:prstGeom prst="straightConnector1">
            <a:avLst/>
          </a:prstGeom>
          <a:noFill/>
          <a:ln cap="flat" cmpd="sng" w="28575">
            <a:solidFill>
              <a:srgbClr val="434343"/>
            </a:solidFill>
            <a:prstDash val="solid"/>
            <a:round/>
            <a:headEnd len="lg" w="lg" type="none"/>
            <a:tailEnd len="lg" w="lg" type="none"/>
          </a:ln>
        </p:spPr>
      </p:cxnSp>
      <p:cxnSp>
        <p:nvCxnSpPr>
          <p:cNvPr id="451" name="Shape 451"/>
          <p:cNvCxnSpPr>
            <a:endCxn id="448" idx="4"/>
          </p:cNvCxnSpPr>
          <p:nvPr/>
        </p:nvCxnSpPr>
        <p:spPr>
          <a:xfrm>
            <a:off x="5251099" y="3181012"/>
            <a:ext cx="190800" cy="1200"/>
          </a:xfrm>
          <a:prstGeom prst="straightConnector1">
            <a:avLst/>
          </a:prstGeom>
          <a:noFill/>
          <a:ln cap="flat" cmpd="sng" w="28575">
            <a:solidFill>
              <a:srgbClr val="434343"/>
            </a:solidFill>
            <a:prstDash val="solid"/>
            <a:round/>
            <a:headEnd len="lg" w="lg" type="none"/>
            <a:tailEnd len="lg" w="lg" type="none"/>
          </a:ln>
        </p:spPr>
      </p:cxnSp>
      <p:cxnSp>
        <p:nvCxnSpPr>
          <p:cNvPr id="452" name="Shape 452"/>
          <p:cNvCxnSpPr/>
          <p:nvPr/>
        </p:nvCxnSpPr>
        <p:spPr>
          <a:xfrm>
            <a:off x="5327200" y="4552537"/>
            <a:ext cx="243000" cy="7499"/>
          </a:xfrm>
          <a:prstGeom prst="straightConnector1">
            <a:avLst/>
          </a:prstGeom>
          <a:noFill/>
          <a:ln cap="flat" cmpd="sng" w="28575">
            <a:solidFill>
              <a:srgbClr val="434343"/>
            </a:solidFill>
            <a:prstDash val="solid"/>
            <a:round/>
            <a:headEnd len="lg" w="lg" type="none"/>
            <a:tailEnd len="lg" w="lg" type="none"/>
          </a:ln>
        </p:spPr>
      </p:cxnSp>
      <p:pic>
        <p:nvPicPr>
          <p:cNvPr id="453" name="Shape 453"/>
          <p:cNvPicPr preferRelativeResize="0"/>
          <p:nvPr/>
        </p:nvPicPr>
        <p:blipFill>
          <a:blip r:embed="rId4">
            <a:alphaModFix/>
          </a:blip>
          <a:stretch>
            <a:fillRect/>
          </a:stretch>
        </p:blipFill>
        <p:spPr>
          <a:xfrm>
            <a:off x="738175" y="2346100"/>
            <a:ext cx="457999" cy="457999"/>
          </a:xfrm>
          <a:prstGeom prst="rect">
            <a:avLst/>
          </a:prstGeom>
          <a:noFill/>
          <a:ln>
            <a:noFill/>
          </a:ln>
        </p:spPr>
      </p:pic>
      <p:pic>
        <p:nvPicPr>
          <p:cNvPr id="454" name="Shape 454"/>
          <p:cNvPicPr preferRelativeResize="0"/>
          <p:nvPr/>
        </p:nvPicPr>
        <p:blipFill>
          <a:blip r:embed="rId5">
            <a:alphaModFix/>
          </a:blip>
          <a:stretch>
            <a:fillRect/>
          </a:stretch>
        </p:blipFill>
        <p:spPr>
          <a:xfrm>
            <a:off x="764700" y="4320125"/>
            <a:ext cx="457999" cy="457999"/>
          </a:xfrm>
          <a:prstGeom prst="rect">
            <a:avLst/>
          </a:prstGeom>
          <a:noFill/>
          <a:ln>
            <a:noFill/>
          </a:ln>
        </p:spPr>
      </p:pic>
      <p:sp>
        <p:nvSpPr>
          <p:cNvPr id="455" name="Shape 455"/>
          <p:cNvSpPr/>
          <p:nvPr/>
        </p:nvSpPr>
        <p:spPr>
          <a:xfrm>
            <a:off x="6128025" y="2934675"/>
            <a:ext cx="825000" cy="458100"/>
          </a:xfrm>
          <a:prstGeom prst="roundRect">
            <a:avLst>
              <a:gd fmla="val 16667" name="adj"/>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rPr b="1" lang="en" sz="1800">
                <a:solidFill>
                  <a:srgbClr val="FFFFFF"/>
                </a:solidFill>
              </a:rPr>
              <a:t>1 </a:t>
            </a:r>
            <a:r>
              <a:rPr b="1" lang="en">
                <a:solidFill>
                  <a:srgbClr val="FFFFFF"/>
                </a:solidFill>
              </a:rPr>
              <a:t>or not 1</a:t>
            </a:r>
          </a:p>
        </p:txBody>
      </p:sp>
      <p:sp>
        <p:nvSpPr>
          <p:cNvPr id="456" name="Shape 456"/>
          <p:cNvSpPr/>
          <p:nvPr/>
        </p:nvSpPr>
        <p:spPr>
          <a:xfrm>
            <a:off x="6164325" y="4252125"/>
            <a:ext cx="752400" cy="551399"/>
          </a:xfrm>
          <a:prstGeom prst="roundRect">
            <a:avLst>
              <a:gd fmla="val 16667" name="adj"/>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rPr b="1" lang="en" sz="1800">
                <a:solidFill>
                  <a:srgbClr val="FFFFFF"/>
                </a:solidFill>
              </a:rPr>
              <a:t>9 </a:t>
            </a:r>
            <a:r>
              <a:rPr b="1" lang="en">
                <a:solidFill>
                  <a:srgbClr val="FFFFFF"/>
                </a:solidFill>
              </a:rPr>
              <a:t>or not 9</a:t>
            </a:r>
          </a:p>
        </p:txBody>
      </p:sp>
      <p:cxnSp>
        <p:nvCxnSpPr>
          <p:cNvPr id="457" name="Shape 457"/>
          <p:cNvCxnSpPr/>
          <p:nvPr/>
        </p:nvCxnSpPr>
        <p:spPr>
          <a:xfrm flipH="1">
            <a:off x="4667850" y="3476450"/>
            <a:ext cx="6299" cy="829499"/>
          </a:xfrm>
          <a:prstGeom prst="straightConnector1">
            <a:avLst/>
          </a:prstGeom>
          <a:noFill/>
          <a:ln cap="flat" cmpd="sng" w="76200">
            <a:solidFill>
              <a:srgbClr val="000000"/>
            </a:solidFill>
            <a:prstDash val="dot"/>
            <a:round/>
            <a:headEnd len="lg" w="lg" type="none"/>
            <a:tailEnd len="lg" w="lg" type="none"/>
          </a:ln>
        </p:spPr>
      </p:cxnSp>
      <p:cxnSp>
        <p:nvCxnSpPr>
          <p:cNvPr id="458" name="Shape 458"/>
          <p:cNvCxnSpPr/>
          <p:nvPr/>
        </p:nvCxnSpPr>
        <p:spPr>
          <a:xfrm flipH="1">
            <a:off x="6415925" y="3476450"/>
            <a:ext cx="6299" cy="829499"/>
          </a:xfrm>
          <a:prstGeom prst="straightConnector1">
            <a:avLst/>
          </a:prstGeom>
          <a:noFill/>
          <a:ln cap="flat" cmpd="sng" w="76200">
            <a:solidFill>
              <a:srgbClr val="000000"/>
            </a:solidFill>
            <a:prstDash val="dot"/>
            <a:round/>
            <a:headEnd len="lg" w="lg" type="none"/>
            <a:tailEnd len="lg" w="lg" type="none"/>
          </a:ln>
        </p:spPr>
      </p:cxnSp>
      <p:sp>
        <p:nvSpPr>
          <p:cNvPr id="459" name="Shape 459"/>
          <p:cNvSpPr txBox="1"/>
          <p:nvPr/>
        </p:nvSpPr>
        <p:spPr>
          <a:xfrm>
            <a:off x="7347125" y="2717600"/>
            <a:ext cx="1882800" cy="1170300"/>
          </a:xfrm>
          <a:prstGeom prst="rect">
            <a:avLst/>
          </a:prstGeom>
          <a:noFill/>
          <a:ln>
            <a:noFill/>
          </a:ln>
        </p:spPr>
        <p:txBody>
          <a:bodyPr anchorCtr="0" anchor="t" bIns="91425" lIns="91425" rIns="91425" tIns="91425">
            <a:noAutofit/>
          </a:bodyPr>
          <a:lstStyle/>
          <a:p>
            <a:pPr indent="-69850" lvl="0" marL="0" rtl="0">
              <a:lnSpc>
                <a:spcPct val="120000"/>
              </a:lnSpc>
              <a:spcBef>
                <a:spcPts val="0"/>
              </a:spcBef>
              <a:spcAft>
                <a:spcPts val="500"/>
              </a:spcAft>
              <a:buClr>
                <a:schemeClr val="dk1"/>
              </a:buClr>
              <a:buFont typeface="Arial"/>
              <a:buNone/>
            </a:pPr>
            <a:r>
              <a:rPr b="1" lang="en">
                <a:solidFill>
                  <a:schemeClr val="dk1"/>
                </a:solidFill>
              </a:rPr>
              <a:t>largest positive distance from boundary </a:t>
            </a:r>
          </a:p>
          <a:p>
            <a:pPr indent="285750" lvl="0" rtl="0">
              <a:lnSpc>
                <a:spcPct val="120000"/>
              </a:lnSpc>
              <a:spcBef>
                <a:spcPts val="0"/>
              </a:spcBef>
              <a:spcAft>
                <a:spcPts val="500"/>
              </a:spcAft>
              <a:buClr>
                <a:schemeClr val="dk1"/>
              </a:buClr>
              <a:buFont typeface="Arial"/>
              <a:buNone/>
            </a:pPr>
            <a:r>
              <a:t/>
            </a:r>
            <a:endParaRPr sz="1000">
              <a:solidFill>
                <a:schemeClr val="dk1"/>
              </a:solidFill>
            </a:endParaRPr>
          </a:p>
          <a:p>
            <a:pPr lvl="0">
              <a:spcBef>
                <a:spcPts val="0"/>
              </a:spcBef>
              <a:buNone/>
            </a:pPr>
            <a:r>
              <a:t/>
            </a:r>
            <a:endParaRPr/>
          </a:p>
        </p:txBody>
      </p:sp>
      <p:sp>
        <p:nvSpPr>
          <p:cNvPr id="460" name="Shape 460"/>
          <p:cNvSpPr/>
          <p:nvPr/>
        </p:nvSpPr>
        <p:spPr>
          <a:xfrm>
            <a:off x="6128025" y="2299400"/>
            <a:ext cx="825000" cy="551399"/>
          </a:xfrm>
          <a:prstGeom prst="roundRect">
            <a:avLst>
              <a:gd fmla="val 16667" name="adj"/>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rPr b="1" lang="en" sz="1800">
                <a:solidFill>
                  <a:srgbClr val="FFFFFF"/>
                </a:solidFill>
              </a:rPr>
              <a:t>0 </a:t>
            </a:r>
            <a:r>
              <a:rPr b="1" lang="en">
                <a:solidFill>
                  <a:srgbClr val="FFFFFF"/>
                </a:solidFill>
              </a:rPr>
              <a:t>or not 0</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1000"/>
                                        <p:tgtEl>
                                          <p:spTgt spid="42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1000"/>
                                        <p:tgtEl>
                                          <p:spTgt spid="460"/>
                                        </p:tgtEl>
                                        <p:attrNameLst>
                                          <p:attrName>ppt_w</p:attrName>
                                        </p:attrNameLst>
                                      </p:cBhvr>
                                      <p:tavLst>
                                        <p:tav fmla="" tm="0">
                                          <p:val>
                                            <p:strVal val="0"/>
                                          </p:val>
                                        </p:tav>
                                        <p:tav fmla="" tm="100000">
                                          <p:val>
                                            <p:strVal val="#ppt_w"/>
                                          </p:val>
                                        </p:tav>
                                      </p:tavLst>
                                    </p:anim>
                                    <p:anim calcmode="lin" valueType="num">
                                      <p:cBhvr additive="base">
                                        <p:cTn dur="1000"/>
                                        <p:tgtEl>
                                          <p:spTgt spid="4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1000"/>
                                        <p:tgtEl>
                                          <p:spTgt spid="455"/>
                                        </p:tgtEl>
                                        <p:attrNameLst>
                                          <p:attrName>ppt_w</p:attrName>
                                        </p:attrNameLst>
                                      </p:cBhvr>
                                      <p:tavLst>
                                        <p:tav fmla="" tm="0">
                                          <p:val>
                                            <p:strVal val="0"/>
                                          </p:val>
                                        </p:tav>
                                        <p:tav fmla="" tm="100000">
                                          <p:val>
                                            <p:strVal val="#ppt_w"/>
                                          </p:val>
                                        </p:tav>
                                      </p:tavLst>
                                    </p:anim>
                                    <p:anim calcmode="lin" valueType="num">
                                      <p:cBhvr additive="base">
                                        <p:cTn dur="1000"/>
                                        <p:tgtEl>
                                          <p:spTgt spid="4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1000"/>
                                        <p:tgtEl>
                                          <p:spTgt spid="456"/>
                                        </p:tgtEl>
                                        <p:attrNameLst>
                                          <p:attrName>ppt_w</p:attrName>
                                        </p:attrNameLst>
                                      </p:cBhvr>
                                      <p:tavLst>
                                        <p:tav fmla="" tm="0">
                                          <p:val>
                                            <p:strVal val="0"/>
                                          </p:val>
                                        </p:tav>
                                        <p:tav fmla="" tm="100000">
                                          <p:val>
                                            <p:strVal val="#ppt_w"/>
                                          </p:val>
                                        </p:tav>
                                      </p:tavLst>
                                    </p:anim>
                                    <p:anim calcmode="lin" valueType="num">
                                      <p:cBhvr additive="base">
                                        <p:cTn dur="1000"/>
                                        <p:tgtEl>
                                          <p:spTgt spid="4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1000"/>
                                        <p:tgtEl>
                                          <p:spTgt spid="458"/>
                                        </p:tgtEl>
                                        <p:attrNameLst>
                                          <p:attrName>ppt_w</p:attrName>
                                        </p:attrNameLst>
                                      </p:cBhvr>
                                      <p:tavLst>
                                        <p:tav fmla="" tm="0">
                                          <p:val>
                                            <p:strVal val="0"/>
                                          </p:val>
                                        </p:tav>
                                        <p:tav fmla="" tm="100000">
                                          <p:val>
                                            <p:strVal val="#ppt_w"/>
                                          </p:val>
                                        </p:tav>
                                      </p:tavLst>
                                    </p:anim>
                                    <p:anim calcmode="lin" valueType="num">
                                      <p:cBhvr additive="base">
                                        <p:cTn dur="1000"/>
                                        <p:tgtEl>
                                          <p:spTgt spid="4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txBox="1"/>
          <p:nvPr>
            <p:ph type="title"/>
          </p:nvPr>
        </p:nvSpPr>
        <p:spPr>
          <a:xfrm>
            <a:off x="135525" y="527679"/>
            <a:ext cx="8195400" cy="799800"/>
          </a:xfrm>
          <a:prstGeom prst="rect">
            <a:avLst/>
          </a:prstGeom>
          <a:noFill/>
          <a:ln>
            <a:noFill/>
          </a:ln>
        </p:spPr>
        <p:txBody>
          <a:bodyPr anchorCtr="0" anchor="ctr" bIns="45700" lIns="91425" rIns="91425" tIns="45700">
            <a:noAutofit/>
          </a:bodyPr>
          <a:lstStyle/>
          <a:p>
            <a:pPr indent="0" lvl="0" marL="0" marR="0" rtl="0" algn="l">
              <a:spcBef>
                <a:spcPts val="0"/>
              </a:spcBef>
              <a:buClr>
                <a:srgbClr val="0070C0"/>
              </a:buClr>
              <a:buSzPct val="25000"/>
              <a:buFont typeface="Arial"/>
              <a:buNone/>
            </a:pPr>
            <a:r>
              <a:rPr b="0" i="0" lang="en" sz="3600" u="none" cap="none" strike="noStrike">
                <a:solidFill>
                  <a:srgbClr val="000000"/>
                </a:solidFill>
                <a:latin typeface="Arial"/>
                <a:ea typeface="Arial"/>
                <a:cs typeface="Arial"/>
                <a:sym typeface="Arial"/>
              </a:rPr>
              <a:t> </a:t>
            </a:r>
            <a:r>
              <a:rPr lang="en" sz="3600">
                <a:solidFill>
                  <a:schemeClr val="dk1"/>
                </a:solidFill>
                <a:latin typeface="Economica"/>
                <a:ea typeface="Economica"/>
                <a:cs typeface="Economica"/>
                <a:sym typeface="Economica"/>
              </a:rPr>
              <a:t>Some Challenges for kernel SVM</a:t>
            </a:r>
          </a:p>
          <a:p>
            <a:pPr indent="0" lvl="0" marL="0" marR="0" rtl="0" algn="l">
              <a:spcBef>
                <a:spcPts val="0"/>
              </a:spcBef>
              <a:buClr>
                <a:srgbClr val="0070C0"/>
              </a:buClr>
              <a:buSzPct val="25000"/>
              <a:buFont typeface="Arial"/>
              <a:buNone/>
            </a:pPr>
            <a:r>
              <a:t/>
            </a:r>
            <a:endParaRPr sz="3600">
              <a:solidFill>
                <a:srgbClr val="000000"/>
              </a:solidFill>
              <a:latin typeface="Economica"/>
              <a:ea typeface="Economica"/>
              <a:cs typeface="Economica"/>
              <a:sym typeface="Economica"/>
            </a:endParaRPr>
          </a:p>
        </p:txBody>
      </p:sp>
      <p:sp>
        <p:nvSpPr>
          <p:cNvPr id="466" name="Shape 466"/>
          <p:cNvSpPr txBox="1"/>
          <p:nvPr>
            <p:ph idx="1" type="body"/>
          </p:nvPr>
        </p:nvSpPr>
        <p:spPr>
          <a:xfrm>
            <a:off x="182375" y="1608575"/>
            <a:ext cx="7583400" cy="1164600"/>
          </a:xfrm>
          <a:prstGeom prst="rect">
            <a:avLst/>
          </a:prstGeom>
          <a:noFill/>
          <a:ln>
            <a:noFill/>
          </a:ln>
        </p:spPr>
        <p:txBody>
          <a:bodyPr anchorCtr="0" anchor="t" bIns="45700" lIns="91425" rIns="91425" tIns="45700">
            <a:noAutofit/>
          </a:bodyPr>
          <a:lstStyle/>
          <a:p>
            <a:pPr indent="-342900" lvl="0" marL="457200" marR="0" rtl="0" algn="l">
              <a:lnSpc>
                <a:spcPct val="90000"/>
              </a:lnSpc>
              <a:spcBef>
                <a:spcPts val="444"/>
              </a:spcBef>
              <a:buClr>
                <a:schemeClr val="dk1"/>
              </a:buClr>
              <a:buSzPct val="100000"/>
              <a:buFont typeface="Open Sans"/>
            </a:pPr>
            <a:r>
              <a:rPr b="0" i="0" lang="en" sz="1800" u="none" cap="none" strike="noStrike">
                <a:solidFill>
                  <a:schemeClr val="dk1"/>
                </a:solidFill>
                <a:latin typeface="Open Sans"/>
                <a:ea typeface="Open Sans"/>
                <a:cs typeface="Open Sans"/>
                <a:sym typeface="Open Sans"/>
              </a:rPr>
              <a:t>It is not obvious what parameters to use when training multiple models</a:t>
            </a:r>
          </a:p>
          <a:p>
            <a:pPr indent="-342900" lvl="0" marL="457200" marR="0" rtl="0" algn="l">
              <a:lnSpc>
                <a:spcPct val="90000"/>
              </a:lnSpc>
              <a:spcBef>
                <a:spcPts val="444"/>
              </a:spcBef>
              <a:buSzPct val="100000"/>
              <a:buFont typeface="Open Sans"/>
            </a:pPr>
            <a:r>
              <a:rPr b="0" i="0" lang="en" sz="1800" u="none" cap="none" strike="noStrike">
                <a:solidFill>
                  <a:schemeClr val="dk1"/>
                </a:solidFill>
                <a:latin typeface="Open Sans"/>
                <a:ea typeface="Open Sans"/>
                <a:cs typeface="Open Sans"/>
                <a:sym typeface="Open Sans"/>
              </a:rPr>
              <a:t>Within each class, compute a corresponding </a:t>
            </a:r>
            <a:r>
              <a:rPr lang="en" sz="1800">
                <a:latin typeface="Open Sans"/>
                <a:ea typeface="Open Sans"/>
                <a:cs typeface="Open Sans"/>
                <a:sym typeface="Open Sans"/>
              </a:rPr>
              <a:t>sigma</a:t>
            </a:r>
          </a:p>
          <a:p>
            <a:pPr indent="0" lvl="0" marL="0" marR="0" rtl="0" algn="l">
              <a:lnSpc>
                <a:spcPct val="90000"/>
              </a:lnSpc>
              <a:spcBef>
                <a:spcPts val="444"/>
              </a:spcBef>
              <a:buNone/>
            </a:pPr>
            <a:r>
              <a:t/>
            </a:r>
            <a:endParaRPr sz="1800">
              <a:latin typeface="Open Sans"/>
              <a:ea typeface="Open Sans"/>
              <a:cs typeface="Open Sans"/>
              <a:sym typeface="Open Sans"/>
            </a:endParaRPr>
          </a:p>
          <a:p>
            <a:pPr indent="0" lvl="0" marL="0" marR="0" rtl="0" algn="l">
              <a:lnSpc>
                <a:spcPct val="90000"/>
              </a:lnSpc>
              <a:spcBef>
                <a:spcPts val="444"/>
              </a:spcBef>
              <a:buNone/>
            </a:pPr>
            <a:r>
              <a:t/>
            </a:r>
            <a:endParaRPr sz="1800">
              <a:latin typeface="Open Sans"/>
              <a:ea typeface="Open Sans"/>
              <a:cs typeface="Open Sans"/>
              <a:sym typeface="Open Sans"/>
            </a:endParaRPr>
          </a:p>
          <a:p>
            <a:pPr indent="-342900" lvl="0" marL="457200" marR="0" rtl="0" algn="l">
              <a:lnSpc>
                <a:spcPct val="90000"/>
              </a:lnSpc>
              <a:spcBef>
                <a:spcPts val="444"/>
              </a:spcBef>
              <a:buClr>
                <a:schemeClr val="dk1"/>
              </a:buClr>
              <a:buSzPct val="100000"/>
              <a:buFont typeface="Open Sans"/>
            </a:pPr>
            <a:r>
              <a:rPr b="0" i="0" lang="en" sz="1800" u="none" cap="none" strike="noStrike">
                <a:solidFill>
                  <a:schemeClr val="dk1"/>
                </a:solidFill>
                <a:latin typeface="Open Sans"/>
                <a:ea typeface="Open Sans"/>
                <a:cs typeface="Open Sans"/>
                <a:sym typeface="Open Sans"/>
              </a:rPr>
              <a:t>This gives a starting point for parameter selection</a:t>
            </a:r>
          </a:p>
          <a:p>
            <a:pPr indent="-342900" lvl="0" marL="457200" rtl="0">
              <a:spcBef>
                <a:spcPts val="400"/>
              </a:spcBef>
              <a:buSzPct val="100000"/>
              <a:buFont typeface="Open Sans"/>
            </a:pPr>
            <a:r>
              <a:rPr lang="en" sz="1800">
                <a:latin typeface="Open Sans"/>
                <a:ea typeface="Open Sans"/>
                <a:cs typeface="Open Sans"/>
                <a:sym typeface="Open Sans"/>
              </a:rPr>
              <a:t>How to obtain an approximate range of parameters for training?</a:t>
            </a:r>
          </a:p>
          <a:p>
            <a:pPr indent="0" lvl="0" marL="0" marR="0" rtl="0" algn="l">
              <a:lnSpc>
                <a:spcPct val="90000"/>
              </a:lnSpc>
              <a:spcBef>
                <a:spcPts val="444"/>
              </a:spcBef>
              <a:buClr>
                <a:schemeClr val="accent1"/>
              </a:buClr>
              <a:buSzPct val="25000"/>
              <a:buFont typeface="Arial"/>
              <a:buNone/>
            </a:pPr>
            <a:r>
              <a:t/>
            </a:r>
            <a:endParaRPr b="0" baseline="30000" i="0" sz="2220" u="none" cap="none" strike="noStrike">
              <a:solidFill>
                <a:schemeClr val="dk1"/>
              </a:solidFill>
              <a:latin typeface="Arial"/>
              <a:ea typeface="Arial"/>
              <a:cs typeface="Arial"/>
              <a:sym typeface="Arial"/>
            </a:endParaRPr>
          </a:p>
          <a:p>
            <a:pPr indent="0" lvl="1" marL="0" marR="0" rtl="0" algn="l">
              <a:lnSpc>
                <a:spcPct val="90000"/>
              </a:lnSpc>
              <a:spcBef>
                <a:spcPts val="370"/>
              </a:spcBef>
              <a:buClr>
                <a:schemeClr val="accent1"/>
              </a:buClr>
              <a:buSzPct val="25000"/>
              <a:buFont typeface="Arial"/>
              <a:buNone/>
            </a:pPr>
            <a:r>
              <a:rPr b="0" i="0" lang="en" sz="1850" u="none" cap="none" strike="noStrike">
                <a:solidFill>
                  <a:schemeClr val="dk1"/>
                </a:solidFill>
                <a:latin typeface="Arial"/>
                <a:ea typeface="Arial"/>
                <a:cs typeface="Arial"/>
                <a:sym typeface="Arial"/>
              </a:rPr>
              <a:t> </a:t>
            </a:r>
          </a:p>
          <a:p>
            <a:pPr indent="0" lvl="1" marL="0" marR="0" rtl="0" algn="l">
              <a:lnSpc>
                <a:spcPct val="90000"/>
              </a:lnSpc>
              <a:spcBef>
                <a:spcPts val="370"/>
              </a:spcBef>
              <a:buClr>
                <a:schemeClr val="accent1"/>
              </a:buClr>
              <a:buSzPct val="25000"/>
              <a:buFont typeface="Arial"/>
              <a:buNone/>
            </a:pPr>
            <a:r>
              <a:t/>
            </a:r>
            <a:endParaRPr b="0" i="0" sz="1850" u="none" cap="none" strike="noStrike">
              <a:solidFill>
                <a:schemeClr val="dk1"/>
              </a:solidFill>
              <a:latin typeface="Arial"/>
              <a:ea typeface="Arial"/>
              <a:cs typeface="Arial"/>
              <a:sym typeface="Arial"/>
            </a:endParaRPr>
          </a:p>
          <a:p>
            <a:pPr indent="0" lvl="0" marL="0" marR="0" rtl="0" algn="l">
              <a:lnSpc>
                <a:spcPct val="90000"/>
              </a:lnSpc>
              <a:spcBef>
                <a:spcPts val="444"/>
              </a:spcBef>
              <a:buClr>
                <a:schemeClr val="accent1"/>
              </a:buClr>
              <a:buSzPct val="25000"/>
              <a:buFont typeface="Arial"/>
              <a:buNone/>
            </a:pPr>
            <a:r>
              <a:t/>
            </a:r>
            <a:endParaRPr b="0" baseline="30000" i="0" sz="2220" u="none" cap="none" strike="noStrike">
              <a:solidFill>
                <a:schemeClr val="dk1"/>
              </a:solidFill>
              <a:latin typeface="Arial"/>
              <a:ea typeface="Arial"/>
              <a:cs typeface="Arial"/>
              <a:sym typeface="Arial"/>
            </a:endParaRPr>
          </a:p>
        </p:txBody>
      </p:sp>
      <p:pic>
        <p:nvPicPr>
          <p:cNvPr id="467" name="Shape 467"/>
          <p:cNvPicPr preferRelativeResize="0"/>
          <p:nvPr/>
        </p:nvPicPr>
        <p:blipFill>
          <a:blip r:embed="rId3">
            <a:alphaModFix/>
          </a:blip>
          <a:stretch>
            <a:fillRect/>
          </a:stretch>
        </p:blipFill>
        <p:spPr>
          <a:xfrm>
            <a:off x="4986850" y="67875"/>
            <a:ext cx="3876075" cy="1405175"/>
          </a:xfrm>
          <a:prstGeom prst="rect">
            <a:avLst/>
          </a:prstGeom>
          <a:noFill/>
          <a:ln>
            <a:noFill/>
          </a:ln>
        </p:spPr>
      </p:pic>
      <p:pic>
        <p:nvPicPr>
          <p:cNvPr id="468" name="Shape 468"/>
          <p:cNvPicPr preferRelativeResize="0"/>
          <p:nvPr/>
        </p:nvPicPr>
        <p:blipFill>
          <a:blip r:embed="rId4">
            <a:alphaModFix/>
          </a:blip>
          <a:stretch>
            <a:fillRect/>
          </a:stretch>
        </p:blipFill>
        <p:spPr>
          <a:xfrm>
            <a:off x="2285737" y="2689462"/>
            <a:ext cx="3762375" cy="8477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349150" y="197450"/>
            <a:ext cx="8229600" cy="742800"/>
          </a:xfrm>
          <a:prstGeom prst="rect">
            <a:avLst/>
          </a:prstGeom>
        </p:spPr>
        <p:txBody>
          <a:bodyPr anchorCtr="0" anchor="ctr" bIns="91425" lIns="91425" rIns="91425" tIns="91425">
            <a:noAutofit/>
          </a:bodyPr>
          <a:lstStyle/>
          <a:p>
            <a:pPr lvl="0" rtl="0">
              <a:spcBef>
                <a:spcPts val="0"/>
              </a:spcBef>
              <a:buNone/>
            </a:pPr>
            <a:r>
              <a:rPr lang="en" sz="3600">
                <a:solidFill>
                  <a:schemeClr val="dk1"/>
                </a:solidFill>
                <a:latin typeface="Economica"/>
                <a:ea typeface="Economica"/>
                <a:cs typeface="Economica"/>
                <a:sym typeface="Economica"/>
              </a:rPr>
              <a:t>Parameter selection for SVMs</a:t>
            </a:r>
          </a:p>
        </p:txBody>
      </p:sp>
      <p:sp>
        <p:nvSpPr>
          <p:cNvPr id="474" name="Shape 474"/>
          <p:cNvSpPr txBox="1"/>
          <p:nvPr>
            <p:ph idx="1" type="body"/>
          </p:nvPr>
        </p:nvSpPr>
        <p:spPr>
          <a:xfrm>
            <a:off x="811200" y="877925"/>
            <a:ext cx="7521600" cy="3979799"/>
          </a:xfrm>
          <a:prstGeom prst="rect">
            <a:avLst/>
          </a:prstGeom>
        </p:spPr>
        <p:txBody>
          <a:bodyPr anchorCtr="0" anchor="t" bIns="91425" lIns="91425" rIns="91425" tIns="91425">
            <a:noAutofit/>
          </a:bodyPr>
          <a:lstStyle/>
          <a:p>
            <a:pPr indent="-342900" lvl="0" marL="457200" rtl="0">
              <a:lnSpc>
                <a:spcPct val="115000"/>
              </a:lnSpc>
              <a:spcBef>
                <a:spcPts val="600"/>
              </a:spcBef>
              <a:buSzPct val="100000"/>
              <a:buFont typeface="Open Sans"/>
            </a:pPr>
            <a:r>
              <a:rPr lang="en" sz="1800">
                <a:latin typeface="Open Sans"/>
                <a:ea typeface="Open Sans"/>
                <a:cs typeface="Open Sans"/>
                <a:sym typeface="Open Sans"/>
              </a:rPr>
              <a:t>Using kNN, with k=5, sigma values for each class</a:t>
            </a:r>
          </a:p>
          <a:p>
            <a:pPr indent="-342900" lvl="0" marL="457200" rtl="0">
              <a:lnSpc>
                <a:spcPct val="115000"/>
              </a:lnSpc>
              <a:spcBef>
                <a:spcPts val="600"/>
              </a:spcBef>
              <a:buSzPct val="100000"/>
              <a:buFont typeface="Open Sans"/>
            </a:pPr>
            <a:r>
              <a:rPr lang="en" sz="1800">
                <a:latin typeface="Open Sans"/>
                <a:ea typeface="Open Sans"/>
                <a:cs typeface="Open Sans"/>
                <a:sym typeface="Open Sans"/>
              </a:rPr>
              <a:t>Error 1.25% using kNN different sigma on each model</a:t>
            </a:r>
          </a:p>
          <a:p>
            <a:pPr indent="0" lvl="0" marL="0" rtl="0">
              <a:lnSpc>
                <a:spcPct val="115000"/>
              </a:lnSpc>
              <a:spcBef>
                <a:spcPts val="600"/>
              </a:spcBef>
              <a:buNone/>
            </a:pPr>
            <a:r>
              <a:t/>
            </a:r>
            <a:endParaRPr sz="1800">
              <a:solidFill>
                <a:srgbClr val="93A299"/>
              </a:solidFill>
              <a:latin typeface="Open Sans"/>
              <a:ea typeface="Open Sans"/>
              <a:cs typeface="Open Sans"/>
              <a:sym typeface="Open Sans"/>
            </a:endParaRPr>
          </a:p>
          <a:p>
            <a:pPr indent="0" lvl="0" marL="0" rtl="0">
              <a:lnSpc>
                <a:spcPct val="115000"/>
              </a:lnSpc>
              <a:spcBef>
                <a:spcPts val="600"/>
              </a:spcBef>
              <a:buNone/>
            </a:pPr>
            <a:r>
              <a:t/>
            </a:r>
            <a:endParaRPr sz="1800">
              <a:latin typeface="Open Sans"/>
              <a:ea typeface="Open Sans"/>
              <a:cs typeface="Open Sans"/>
              <a:sym typeface="Open Sans"/>
            </a:endParaRPr>
          </a:p>
          <a:p>
            <a:pPr indent="0" lvl="0" marL="0" rtl="0">
              <a:lnSpc>
                <a:spcPct val="115000"/>
              </a:lnSpc>
              <a:spcBef>
                <a:spcPts val="600"/>
              </a:spcBef>
              <a:buNone/>
            </a:pPr>
            <a:r>
              <a:t/>
            </a:r>
            <a:endParaRPr sz="1800">
              <a:latin typeface="Open Sans"/>
              <a:ea typeface="Open Sans"/>
              <a:cs typeface="Open Sans"/>
              <a:sym typeface="Open Sans"/>
            </a:endParaRPr>
          </a:p>
          <a:p>
            <a:pPr indent="0" lvl="0" marL="0" rtl="0">
              <a:lnSpc>
                <a:spcPct val="115000"/>
              </a:lnSpc>
              <a:spcBef>
                <a:spcPts val="600"/>
              </a:spcBef>
              <a:buNone/>
            </a:pPr>
            <a:r>
              <a:t/>
            </a:r>
            <a:endParaRPr sz="1800">
              <a:latin typeface="Open Sans"/>
              <a:ea typeface="Open Sans"/>
              <a:cs typeface="Open Sans"/>
              <a:sym typeface="Open Sans"/>
            </a:endParaRPr>
          </a:p>
          <a:p>
            <a:pPr indent="-342900" lvl="0" marL="457200" rtl="0">
              <a:lnSpc>
                <a:spcPct val="115000"/>
              </a:lnSpc>
              <a:spcBef>
                <a:spcPts val="600"/>
              </a:spcBef>
              <a:buSzPct val="100000"/>
              <a:buFont typeface="Open Sans"/>
            </a:pPr>
            <a:r>
              <a:rPr lang="en" sz="1800">
                <a:latin typeface="Open Sans"/>
                <a:ea typeface="Open Sans"/>
                <a:cs typeface="Open Sans"/>
                <a:sym typeface="Open Sans"/>
              </a:rPr>
              <a:t>Error 1.2% is achieved with the averaged sigma = 3.9235</a:t>
            </a:r>
          </a:p>
          <a:p>
            <a:pPr indent="0" lvl="0" marL="129540">
              <a:spcBef>
                <a:spcPts val="0"/>
              </a:spcBef>
              <a:buNone/>
            </a:pPr>
            <a:r>
              <a:rPr lang="en"/>
              <a:t>   </a:t>
            </a:r>
          </a:p>
        </p:txBody>
      </p:sp>
      <p:pic>
        <p:nvPicPr>
          <p:cNvPr id="475" name="Shape 475"/>
          <p:cNvPicPr preferRelativeResize="0"/>
          <p:nvPr/>
        </p:nvPicPr>
        <p:blipFill>
          <a:blip r:embed="rId3">
            <a:alphaModFix/>
          </a:blip>
          <a:stretch>
            <a:fillRect/>
          </a:stretch>
        </p:blipFill>
        <p:spPr>
          <a:xfrm>
            <a:off x="1874425" y="1661875"/>
            <a:ext cx="5395148" cy="2225124"/>
          </a:xfrm>
          <a:prstGeom prst="rect">
            <a:avLst/>
          </a:prstGeom>
          <a:noFill/>
          <a:ln>
            <a:noFill/>
          </a:ln>
        </p:spPr>
      </p:pic>
      <p:pic>
        <p:nvPicPr>
          <p:cNvPr id="476" name="Shape 476"/>
          <p:cNvPicPr preferRelativeResize="0"/>
          <p:nvPr/>
        </p:nvPicPr>
        <p:blipFill>
          <a:blip r:embed="rId4">
            <a:alphaModFix/>
          </a:blip>
          <a:stretch>
            <a:fillRect/>
          </a:stretch>
        </p:blipFill>
        <p:spPr>
          <a:xfrm>
            <a:off x="3096525" y="4280250"/>
            <a:ext cx="2498550" cy="6435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358075" y="46712"/>
            <a:ext cx="8229600" cy="557099"/>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alibri"/>
              <a:buNone/>
            </a:pPr>
            <a:r>
              <a:rPr lang="en" sz="4400">
                <a:solidFill>
                  <a:schemeClr val="dk1"/>
                </a:solidFill>
                <a:latin typeface="Economica"/>
                <a:ea typeface="Economica"/>
                <a:cs typeface="Economica"/>
                <a:sym typeface="Economica"/>
              </a:rPr>
              <a:t>SVM + PCA results </a:t>
            </a:r>
          </a:p>
        </p:txBody>
      </p:sp>
      <p:pic>
        <p:nvPicPr>
          <p:cNvPr id="482" name="Shape 482"/>
          <p:cNvPicPr preferRelativeResize="0"/>
          <p:nvPr/>
        </p:nvPicPr>
        <p:blipFill>
          <a:blip r:embed="rId3">
            <a:alphaModFix/>
          </a:blip>
          <a:stretch>
            <a:fillRect/>
          </a:stretch>
        </p:blipFill>
        <p:spPr>
          <a:xfrm>
            <a:off x="5187250" y="1046300"/>
            <a:ext cx="4081924" cy="3271149"/>
          </a:xfrm>
          <a:prstGeom prst="rect">
            <a:avLst/>
          </a:prstGeom>
          <a:noFill/>
          <a:ln>
            <a:noFill/>
          </a:ln>
        </p:spPr>
      </p:pic>
      <p:pic>
        <p:nvPicPr>
          <p:cNvPr id="483" name="Shape 483"/>
          <p:cNvPicPr preferRelativeResize="0"/>
          <p:nvPr/>
        </p:nvPicPr>
        <p:blipFill>
          <a:blip r:embed="rId4">
            <a:alphaModFix/>
          </a:blip>
          <a:stretch>
            <a:fillRect/>
          </a:stretch>
        </p:blipFill>
        <p:spPr>
          <a:xfrm>
            <a:off x="181551" y="603824"/>
            <a:ext cx="4851824" cy="4566023"/>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type="title"/>
          </p:nvPr>
        </p:nvSpPr>
        <p:spPr>
          <a:xfrm>
            <a:off x="1184150" y="201450"/>
            <a:ext cx="6944099" cy="998699"/>
          </a:xfrm>
          <a:prstGeom prst="rect">
            <a:avLst/>
          </a:prstGeom>
        </p:spPr>
        <p:txBody>
          <a:bodyPr anchorCtr="0" anchor="ctr" bIns="91425" lIns="91425" rIns="91425" tIns="91425">
            <a:noAutofit/>
          </a:bodyPr>
          <a:lstStyle/>
          <a:p>
            <a:pPr lvl="0" rtl="0">
              <a:spcBef>
                <a:spcPts val="0"/>
              </a:spcBef>
              <a:buNone/>
            </a:pPr>
            <a:r>
              <a:rPr lang="en">
                <a:solidFill>
                  <a:srgbClr val="000000"/>
                </a:solidFill>
                <a:latin typeface="Economica"/>
                <a:ea typeface="Economica"/>
                <a:cs typeface="Economica"/>
                <a:sym typeface="Economica"/>
              </a:rPr>
              <a:t>          Some misclassified digits</a:t>
            </a:r>
          </a:p>
          <a:p>
            <a:pPr lvl="0">
              <a:spcBef>
                <a:spcPts val="0"/>
              </a:spcBef>
              <a:buNone/>
            </a:pPr>
            <a:r>
              <a:rPr lang="en" sz="3000">
                <a:solidFill>
                  <a:srgbClr val="000000"/>
                </a:solidFill>
                <a:latin typeface="Economica"/>
                <a:ea typeface="Economica"/>
                <a:cs typeface="Economica"/>
                <a:sym typeface="Economica"/>
              </a:rPr>
              <a:t>    (Based on local PCA + SVM, deskewed data)</a:t>
            </a:r>
          </a:p>
        </p:txBody>
      </p:sp>
      <p:sp>
        <p:nvSpPr>
          <p:cNvPr id="489" name="Shape 489"/>
          <p:cNvSpPr txBox="1"/>
          <p:nvPr>
            <p:ph idx="1" type="body"/>
          </p:nvPr>
        </p:nvSpPr>
        <p:spPr>
          <a:xfrm>
            <a:off x="457200" y="1200150"/>
            <a:ext cx="8229600" cy="3657600"/>
          </a:xfrm>
          <a:prstGeom prst="rect">
            <a:avLst/>
          </a:prstGeom>
        </p:spPr>
        <p:txBody>
          <a:bodyPr anchorCtr="0" anchor="t" bIns="91425" lIns="91425" rIns="91425" tIns="91425">
            <a:noAutofit/>
          </a:bodyPr>
          <a:lstStyle/>
          <a:p>
            <a:pPr lvl="0" rtl="0">
              <a:spcBef>
                <a:spcPts val="0"/>
              </a:spcBef>
              <a:buNone/>
            </a:pPr>
            <a:r>
              <a:rPr lang="en">
                <a:latin typeface="Open Sans"/>
                <a:ea typeface="Open Sans"/>
                <a:cs typeface="Open Sans"/>
                <a:sym typeface="Open Sans"/>
              </a:rPr>
              <a:t>6 to 0          3 to 5        8 to 2          2 to 7         7 to 3</a:t>
            </a:r>
          </a:p>
          <a:p>
            <a:pPr lvl="0" rtl="0">
              <a:spcBef>
                <a:spcPts val="0"/>
              </a:spcBef>
              <a:buNone/>
            </a:pPr>
            <a:r>
              <a:t/>
            </a:r>
            <a:endParaRPr>
              <a:latin typeface="Open Sans"/>
              <a:ea typeface="Open Sans"/>
              <a:cs typeface="Open Sans"/>
              <a:sym typeface="Open Sans"/>
            </a:endParaRPr>
          </a:p>
          <a:p>
            <a:pPr lvl="0" rtl="0">
              <a:spcBef>
                <a:spcPts val="0"/>
              </a:spcBef>
              <a:buNone/>
            </a:pPr>
            <a:r>
              <a:t/>
            </a:r>
            <a:endParaRPr>
              <a:latin typeface="Open Sans"/>
              <a:ea typeface="Open Sans"/>
              <a:cs typeface="Open Sans"/>
              <a:sym typeface="Open Sans"/>
            </a:endParaRPr>
          </a:p>
          <a:p>
            <a:pPr lvl="0">
              <a:spcBef>
                <a:spcPts val="0"/>
              </a:spcBef>
              <a:buNone/>
            </a:pPr>
            <a:r>
              <a:rPr lang="en">
                <a:latin typeface="Open Sans"/>
                <a:ea typeface="Open Sans"/>
                <a:cs typeface="Open Sans"/>
                <a:sym typeface="Open Sans"/>
              </a:rPr>
              <a:t>8 to 9           7 to 2        9 to 4          4 to 9        4 to 9 </a:t>
            </a:r>
          </a:p>
        </p:txBody>
      </p:sp>
      <p:pic>
        <p:nvPicPr>
          <p:cNvPr id="490" name="Shape 490"/>
          <p:cNvPicPr preferRelativeResize="0"/>
          <p:nvPr/>
        </p:nvPicPr>
        <p:blipFill>
          <a:blip r:embed="rId3">
            <a:alphaModFix/>
          </a:blip>
          <a:stretch>
            <a:fillRect/>
          </a:stretch>
        </p:blipFill>
        <p:spPr>
          <a:xfrm>
            <a:off x="709875" y="1749250"/>
            <a:ext cx="998725" cy="998725"/>
          </a:xfrm>
          <a:prstGeom prst="rect">
            <a:avLst/>
          </a:prstGeom>
          <a:noFill/>
          <a:ln>
            <a:noFill/>
          </a:ln>
        </p:spPr>
      </p:pic>
      <p:pic>
        <p:nvPicPr>
          <p:cNvPr id="491" name="Shape 491"/>
          <p:cNvPicPr preferRelativeResize="0"/>
          <p:nvPr/>
        </p:nvPicPr>
        <p:blipFill>
          <a:blip r:embed="rId4">
            <a:alphaModFix/>
          </a:blip>
          <a:stretch>
            <a:fillRect/>
          </a:stretch>
        </p:blipFill>
        <p:spPr>
          <a:xfrm>
            <a:off x="2216625" y="1749250"/>
            <a:ext cx="998725" cy="998725"/>
          </a:xfrm>
          <a:prstGeom prst="rect">
            <a:avLst/>
          </a:prstGeom>
          <a:noFill/>
          <a:ln>
            <a:noFill/>
          </a:ln>
        </p:spPr>
      </p:pic>
      <p:pic>
        <p:nvPicPr>
          <p:cNvPr id="492" name="Shape 492"/>
          <p:cNvPicPr preferRelativeResize="0"/>
          <p:nvPr/>
        </p:nvPicPr>
        <p:blipFill>
          <a:blip r:embed="rId5">
            <a:alphaModFix/>
          </a:blip>
          <a:stretch>
            <a:fillRect/>
          </a:stretch>
        </p:blipFill>
        <p:spPr>
          <a:xfrm>
            <a:off x="3699350" y="1749250"/>
            <a:ext cx="998725" cy="998725"/>
          </a:xfrm>
          <a:prstGeom prst="rect">
            <a:avLst/>
          </a:prstGeom>
          <a:noFill/>
          <a:ln>
            <a:noFill/>
          </a:ln>
        </p:spPr>
      </p:pic>
      <p:pic>
        <p:nvPicPr>
          <p:cNvPr id="493" name="Shape 493"/>
          <p:cNvPicPr preferRelativeResize="0"/>
          <p:nvPr/>
        </p:nvPicPr>
        <p:blipFill>
          <a:blip r:embed="rId6">
            <a:alphaModFix/>
          </a:blip>
          <a:stretch>
            <a:fillRect/>
          </a:stretch>
        </p:blipFill>
        <p:spPr>
          <a:xfrm>
            <a:off x="5182075" y="1749251"/>
            <a:ext cx="998725" cy="998725"/>
          </a:xfrm>
          <a:prstGeom prst="rect">
            <a:avLst/>
          </a:prstGeom>
          <a:noFill/>
          <a:ln>
            <a:noFill/>
          </a:ln>
        </p:spPr>
      </p:pic>
      <p:pic>
        <p:nvPicPr>
          <p:cNvPr id="494" name="Shape 494"/>
          <p:cNvPicPr preferRelativeResize="0"/>
          <p:nvPr/>
        </p:nvPicPr>
        <p:blipFill>
          <a:blip r:embed="rId7">
            <a:alphaModFix/>
          </a:blip>
          <a:stretch>
            <a:fillRect/>
          </a:stretch>
        </p:blipFill>
        <p:spPr>
          <a:xfrm>
            <a:off x="6779675" y="1723002"/>
            <a:ext cx="1051225" cy="1051198"/>
          </a:xfrm>
          <a:prstGeom prst="rect">
            <a:avLst/>
          </a:prstGeom>
          <a:noFill/>
          <a:ln>
            <a:noFill/>
          </a:ln>
        </p:spPr>
      </p:pic>
      <p:pic>
        <p:nvPicPr>
          <p:cNvPr id="495" name="Shape 495"/>
          <p:cNvPicPr preferRelativeResize="0"/>
          <p:nvPr/>
        </p:nvPicPr>
        <p:blipFill>
          <a:blip r:embed="rId8">
            <a:alphaModFix/>
          </a:blip>
          <a:stretch>
            <a:fillRect/>
          </a:stretch>
        </p:blipFill>
        <p:spPr>
          <a:xfrm>
            <a:off x="709875" y="3627100"/>
            <a:ext cx="998725" cy="998725"/>
          </a:xfrm>
          <a:prstGeom prst="rect">
            <a:avLst/>
          </a:prstGeom>
          <a:noFill/>
          <a:ln>
            <a:noFill/>
          </a:ln>
        </p:spPr>
      </p:pic>
      <p:pic>
        <p:nvPicPr>
          <p:cNvPr id="496" name="Shape 496"/>
          <p:cNvPicPr preferRelativeResize="0"/>
          <p:nvPr/>
        </p:nvPicPr>
        <p:blipFill>
          <a:blip r:embed="rId9">
            <a:alphaModFix/>
          </a:blip>
          <a:stretch>
            <a:fillRect/>
          </a:stretch>
        </p:blipFill>
        <p:spPr>
          <a:xfrm>
            <a:off x="3666875" y="3627100"/>
            <a:ext cx="998725" cy="998725"/>
          </a:xfrm>
          <a:prstGeom prst="rect">
            <a:avLst/>
          </a:prstGeom>
          <a:noFill/>
          <a:ln>
            <a:noFill/>
          </a:ln>
        </p:spPr>
      </p:pic>
      <p:pic>
        <p:nvPicPr>
          <p:cNvPr id="497" name="Shape 497"/>
          <p:cNvPicPr preferRelativeResize="0"/>
          <p:nvPr/>
        </p:nvPicPr>
        <p:blipFill>
          <a:blip r:embed="rId10">
            <a:alphaModFix/>
          </a:blip>
          <a:stretch>
            <a:fillRect/>
          </a:stretch>
        </p:blipFill>
        <p:spPr>
          <a:xfrm>
            <a:off x="2188375" y="3654150"/>
            <a:ext cx="998725" cy="998725"/>
          </a:xfrm>
          <a:prstGeom prst="rect">
            <a:avLst/>
          </a:prstGeom>
          <a:noFill/>
          <a:ln>
            <a:noFill/>
          </a:ln>
        </p:spPr>
      </p:pic>
      <p:pic>
        <p:nvPicPr>
          <p:cNvPr id="498" name="Shape 498"/>
          <p:cNvPicPr preferRelativeResize="0"/>
          <p:nvPr/>
        </p:nvPicPr>
        <p:blipFill>
          <a:blip r:embed="rId11">
            <a:alphaModFix/>
          </a:blip>
          <a:stretch>
            <a:fillRect/>
          </a:stretch>
        </p:blipFill>
        <p:spPr>
          <a:xfrm>
            <a:off x="5272925" y="3627900"/>
            <a:ext cx="998725" cy="998725"/>
          </a:xfrm>
          <a:prstGeom prst="rect">
            <a:avLst/>
          </a:prstGeom>
          <a:noFill/>
          <a:ln>
            <a:noFill/>
          </a:ln>
        </p:spPr>
      </p:pic>
      <p:pic>
        <p:nvPicPr>
          <p:cNvPr id="499" name="Shape 499"/>
          <p:cNvPicPr preferRelativeResize="0"/>
          <p:nvPr/>
        </p:nvPicPr>
        <p:blipFill>
          <a:blip r:embed="rId12">
            <a:alphaModFix/>
          </a:blip>
          <a:stretch>
            <a:fillRect/>
          </a:stretch>
        </p:blipFill>
        <p:spPr>
          <a:xfrm>
            <a:off x="6779675" y="3627900"/>
            <a:ext cx="1051225" cy="1051225"/>
          </a:xfrm>
          <a:prstGeom prst="rect">
            <a:avLst/>
          </a:prstGeom>
          <a:noFill/>
          <a:ln>
            <a:noFill/>
          </a:ln>
        </p:spPr>
      </p:pic>
      <p:sp>
        <p:nvSpPr>
          <p:cNvPr id="500" name="Shape 500"/>
          <p:cNvSpPr/>
          <p:nvPr/>
        </p:nvSpPr>
        <p:spPr>
          <a:xfrm>
            <a:off x="7468825" y="4567200"/>
            <a:ext cx="1604099" cy="508200"/>
          </a:xfrm>
          <a:prstGeom prst="rightArrow">
            <a:avLst>
              <a:gd fmla="val 50000" name="adj1"/>
              <a:gd fmla="val 50000" name="adj2"/>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Neural Nets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sp>
        <p:nvSpPr>
          <p:cNvPr id="505" name="Shape 505"/>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Neural Networks: Artificial Neuron</a:t>
            </a:r>
          </a:p>
        </p:txBody>
      </p:sp>
      <p:pic>
        <p:nvPicPr>
          <p:cNvPr id="506" name="Shape 506"/>
          <p:cNvPicPr preferRelativeResize="0"/>
          <p:nvPr/>
        </p:nvPicPr>
        <p:blipFill>
          <a:blip r:embed="rId3">
            <a:alphaModFix/>
          </a:blip>
          <a:stretch>
            <a:fillRect/>
          </a:stretch>
        </p:blipFill>
        <p:spPr>
          <a:xfrm>
            <a:off x="76449" y="1195924"/>
            <a:ext cx="6876200" cy="3478458"/>
          </a:xfrm>
          <a:prstGeom prst="rect">
            <a:avLst/>
          </a:prstGeom>
          <a:noFill/>
          <a:ln>
            <a:noFill/>
          </a:ln>
        </p:spPr>
      </p:pic>
      <p:pic>
        <p:nvPicPr>
          <p:cNvPr id="507" name="Shape 507"/>
          <p:cNvPicPr preferRelativeResize="0"/>
          <p:nvPr/>
        </p:nvPicPr>
        <p:blipFill>
          <a:blip r:embed="rId4">
            <a:alphaModFix/>
          </a:blip>
          <a:stretch>
            <a:fillRect/>
          </a:stretch>
        </p:blipFill>
        <p:spPr>
          <a:xfrm>
            <a:off x="6175225" y="3015550"/>
            <a:ext cx="2811123" cy="1902825"/>
          </a:xfrm>
          <a:prstGeom prst="rect">
            <a:avLst/>
          </a:prstGeom>
          <a:noFill/>
          <a:ln>
            <a:noFill/>
          </a:ln>
        </p:spPr>
      </p:pic>
      <p:pic>
        <p:nvPicPr>
          <p:cNvPr id="508" name="Shape 508"/>
          <p:cNvPicPr preferRelativeResize="0"/>
          <p:nvPr/>
        </p:nvPicPr>
        <p:blipFill rotWithShape="1">
          <a:blip r:embed="rId5">
            <a:alphaModFix/>
          </a:blip>
          <a:srcRect b="0" l="0" r="0" t="0"/>
          <a:stretch/>
        </p:blipFill>
        <p:spPr>
          <a:xfrm>
            <a:off x="6131775" y="3228350"/>
            <a:ext cx="2740725" cy="1380674"/>
          </a:xfrm>
          <a:prstGeom prst="rect">
            <a:avLst/>
          </a:prstGeom>
          <a:noFill/>
          <a:ln>
            <a:noFill/>
          </a:ln>
        </p:spPr>
      </p:pic>
      <p:pic>
        <p:nvPicPr>
          <p:cNvPr id="509" name="Shape 509"/>
          <p:cNvPicPr preferRelativeResize="0"/>
          <p:nvPr/>
        </p:nvPicPr>
        <p:blipFill>
          <a:blip r:embed="rId6">
            <a:alphaModFix/>
          </a:blip>
          <a:stretch>
            <a:fillRect/>
          </a:stretch>
        </p:blipFill>
        <p:spPr>
          <a:xfrm>
            <a:off x="6099825" y="1454625"/>
            <a:ext cx="2740724" cy="6086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4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pic>
        <p:nvPicPr>
          <p:cNvPr id="514" name="Shape 514"/>
          <p:cNvPicPr preferRelativeResize="0"/>
          <p:nvPr/>
        </p:nvPicPr>
        <p:blipFill>
          <a:blip r:embed="rId3">
            <a:alphaModFix/>
          </a:blip>
          <a:stretch>
            <a:fillRect/>
          </a:stretch>
        </p:blipFill>
        <p:spPr>
          <a:xfrm>
            <a:off x="0" y="1020190"/>
            <a:ext cx="9143999" cy="4123318"/>
          </a:xfrm>
          <a:prstGeom prst="rect">
            <a:avLst/>
          </a:prstGeom>
          <a:noFill/>
          <a:ln>
            <a:noFill/>
          </a:ln>
        </p:spPr>
      </p:pic>
      <p:sp>
        <p:nvSpPr>
          <p:cNvPr id="515" name="Shape 515"/>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Neural Networks: Learning</a:t>
            </a:r>
          </a:p>
        </p:txBody>
      </p:sp>
      <p:pic>
        <p:nvPicPr>
          <p:cNvPr id="516" name="Shape 516"/>
          <p:cNvPicPr preferRelativeResize="0"/>
          <p:nvPr/>
        </p:nvPicPr>
        <p:blipFill>
          <a:blip r:embed="rId4">
            <a:alphaModFix/>
          </a:blip>
          <a:stretch>
            <a:fillRect/>
          </a:stretch>
        </p:blipFill>
        <p:spPr>
          <a:xfrm>
            <a:off x="6228025" y="4377925"/>
            <a:ext cx="1369900" cy="68017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311700" y="163325"/>
            <a:ext cx="8520599" cy="831299"/>
          </a:xfrm>
          <a:prstGeom prst="rect">
            <a:avLst/>
          </a:prstGeom>
        </p:spPr>
        <p:txBody>
          <a:bodyPr anchorCtr="0" anchor="b" bIns="91425" lIns="91425" rIns="91425" tIns="91425">
            <a:noAutofit/>
          </a:bodyPr>
          <a:lstStyle/>
          <a:p>
            <a:pPr lvl="0">
              <a:spcBef>
                <a:spcPts val="0"/>
              </a:spcBef>
              <a:buNone/>
            </a:pPr>
            <a:r>
              <a:rPr lang="en"/>
              <a:t>Neural Networks: Results</a:t>
            </a:r>
          </a:p>
        </p:txBody>
      </p:sp>
      <p:pic>
        <p:nvPicPr>
          <p:cNvPr id="522" name="Shape 522"/>
          <p:cNvPicPr preferRelativeResize="0"/>
          <p:nvPr/>
        </p:nvPicPr>
        <p:blipFill>
          <a:blip r:embed="rId3">
            <a:alphaModFix/>
          </a:blip>
          <a:stretch>
            <a:fillRect/>
          </a:stretch>
        </p:blipFill>
        <p:spPr>
          <a:xfrm>
            <a:off x="1665799" y="1342650"/>
            <a:ext cx="5667701" cy="3677899"/>
          </a:xfrm>
          <a:prstGeom prst="rect">
            <a:avLst/>
          </a:prstGeom>
          <a:noFill/>
          <a:ln>
            <a:noFill/>
          </a:ln>
        </p:spPr>
      </p:pic>
      <p:sp>
        <p:nvSpPr>
          <p:cNvPr id="523" name="Shape 523"/>
          <p:cNvSpPr txBox="1"/>
          <p:nvPr>
            <p:ph idx="1" type="body"/>
          </p:nvPr>
        </p:nvSpPr>
        <p:spPr>
          <a:xfrm>
            <a:off x="680600" y="1026425"/>
            <a:ext cx="8520599" cy="937799"/>
          </a:xfrm>
          <a:prstGeom prst="rect">
            <a:avLst/>
          </a:prstGeom>
        </p:spPr>
        <p:txBody>
          <a:bodyPr anchorCtr="0" anchor="t" bIns="91425" lIns="91425" rIns="91425" tIns="91425">
            <a:noAutofit/>
          </a:bodyPr>
          <a:lstStyle/>
          <a:p>
            <a:pPr lvl="0">
              <a:spcBef>
                <a:spcPts val="0"/>
              </a:spcBef>
              <a:buNone/>
            </a:pPr>
            <a:r>
              <a:rPr lang="en" sz="2400"/>
              <a:t>Classification rule for ensembles: </a:t>
            </a:r>
            <a:r>
              <a:rPr b="1" lang="en" sz="2400">
                <a:solidFill>
                  <a:srgbClr val="0000FF"/>
                </a:solidFill>
              </a:rPr>
              <a:t>majority voting</a:t>
            </a:r>
          </a:p>
        </p:txBody>
      </p:sp>
      <p:sp>
        <p:nvSpPr>
          <p:cNvPr id="524" name="Shape 524"/>
          <p:cNvSpPr/>
          <p:nvPr/>
        </p:nvSpPr>
        <p:spPr>
          <a:xfrm>
            <a:off x="7457100" y="4512350"/>
            <a:ext cx="1604099" cy="508200"/>
          </a:xfrm>
          <a:prstGeom prst="rightArrow">
            <a:avLst>
              <a:gd fmla="val 50000" name="adj1"/>
              <a:gd fmla="val 50000" name="adj2"/>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Conclusions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sp>
        <p:nvSpPr>
          <p:cNvPr id="529" name="Shape 529"/>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Summary and Results </a:t>
            </a:r>
          </a:p>
        </p:txBody>
      </p:sp>
      <p:sp>
        <p:nvSpPr>
          <p:cNvPr id="530" name="Shape 530"/>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228600" lvl="0" marL="457200" rtl="0">
              <a:spcBef>
                <a:spcPts val="0"/>
              </a:spcBef>
            </a:pPr>
            <a:r>
              <a:rPr lang="en"/>
              <a:t>Linear methods are not sufficient as the data is nonlinear.</a:t>
            </a:r>
          </a:p>
          <a:p>
            <a:pPr indent="-228600" lvl="0" marL="457200" rtl="0">
              <a:spcBef>
                <a:spcPts val="0"/>
              </a:spcBef>
            </a:pPr>
            <a:r>
              <a:rPr lang="en"/>
              <a:t>LDA did not work well for our data.</a:t>
            </a:r>
          </a:p>
          <a:p>
            <a:pPr indent="-228600" lvl="0" marL="457200" rtl="0">
              <a:spcBef>
                <a:spcPts val="0"/>
              </a:spcBef>
            </a:pPr>
            <a:r>
              <a:rPr lang="en"/>
              <a:t>Principal Component Analysis worked better than other dimensionality reduction methods.</a:t>
            </a:r>
          </a:p>
          <a:p>
            <a:pPr indent="-228600" lvl="0" marL="457200" rtl="0">
              <a:spcBef>
                <a:spcPts val="0"/>
              </a:spcBef>
            </a:pPr>
            <a:r>
              <a:rPr lang="en"/>
              <a:t>Best results were obtained with PCA values between 50 and 200 (55 being best)</a:t>
            </a:r>
          </a:p>
          <a:p>
            <a:pPr indent="-228600" lvl="0" marL="457200" rtl="0">
              <a:spcBef>
                <a:spcPts val="0"/>
              </a:spcBef>
            </a:pPr>
            <a:r>
              <a:rPr lang="en"/>
              <a:t>Deskewing improved results in general</a:t>
            </a:r>
          </a:p>
          <a:p>
            <a:pPr indent="-228600" lvl="0" marL="457200" rtl="0">
              <a:spcBef>
                <a:spcPts val="0"/>
              </a:spcBef>
            </a:pPr>
            <a:r>
              <a:rPr lang="en"/>
              <a:t>Best classifier for this data set is SVM</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x="0" y="0"/>
          <a:ext cx="0" cy="0"/>
          <a:chOff x="0" y="0"/>
          <a:chExt cx="0" cy="0"/>
        </a:xfrm>
      </p:grpSpPr>
      <p:sp>
        <p:nvSpPr>
          <p:cNvPr id="535" name="Shape 535"/>
          <p:cNvSpPr txBox="1"/>
          <p:nvPr>
            <p:ph type="title"/>
          </p:nvPr>
        </p:nvSpPr>
        <p:spPr>
          <a:xfrm>
            <a:off x="311700" y="194150"/>
            <a:ext cx="8520599" cy="831299"/>
          </a:xfrm>
          <a:prstGeom prst="rect">
            <a:avLst/>
          </a:prstGeom>
        </p:spPr>
        <p:txBody>
          <a:bodyPr anchorCtr="0" anchor="b" bIns="91425" lIns="91425" rIns="91425" tIns="91425">
            <a:noAutofit/>
          </a:bodyPr>
          <a:lstStyle/>
          <a:p>
            <a:pPr lvl="0" algn="ctr">
              <a:spcBef>
                <a:spcPts val="0"/>
              </a:spcBef>
              <a:buNone/>
            </a:pPr>
            <a:r>
              <a:rPr lang="en"/>
              <a:t>Results for MNIST</a:t>
            </a:r>
          </a:p>
        </p:txBody>
      </p:sp>
      <p:sp>
        <p:nvSpPr>
          <p:cNvPr id="536" name="Shape 536"/>
          <p:cNvSpPr txBox="1"/>
          <p:nvPr>
            <p:ph idx="1" type="body"/>
          </p:nvPr>
        </p:nvSpPr>
        <p:spPr>
          <a:xfrm>
            <a:off x="311700" y="1025450"/>
            <a:ext cx="8520599" cy="3553799"/>
          </a:xfrm>
          <a:prstGeom prst="rect">
            <a:avLst/>
          </a:prstGeom>
        </p:spPr>
        <p:txBody>
          <a:bodyPr anchorCtr="0" anchor="t" bIns="91425" lIns="91425" rIns="91425" tIns="91425">
            <a:noAutofit/>
          </a:bodyPr>
          <a:lstStyle/>
          <a:p>
            <a:pPr lvl="0">
              <a:spcBef>
                <a:spcPts val="0"/>
              </a:spcBef>
              <a:buNone/>
            </a:pPr>
            <a:r>
              <a:t/>
            </a:r>
            <a:endParaRPr/>
          </a:p>
        </p:txBody>
      </p:sp>
      <p:pic>
        <p:nvPicPr>
          <p:cNvPr id="537" name="Shape 537"/>
          <p:cNvPicPr preferRelativeResize="0"/>
          <p:nvPr/>
        </p:nvPicPr>
        <p:blipFill>
          <a:blip r:embed="rId3">
            <a:alphaModFix/>
          </a:blip>
          <a:stretch>
            <a:fillRect/>
          </a:stretch>
        </p:blipFill>
        <p:spPr>
          <a:xfrm>
            <a:off x="1621475" y="885349"/>
            <a:ext cx="5751924" cy="337280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315925"/>
            <a:ext cx="8520599" cy="831299"/>
          </a:xfrm>
          <a:prstGeom prst="rect">
            <a:avLst/>
          </a:prstGeom>
        </p:spPr>
        <p:txBody>
          <a:bodyPr anchorCtr="0" anchor="b" bIns="91425" lIns="91425" rIns="91425" tIns="91425">
            <a:noAutofit/>
          </a:bodyPr>
          <a:lstStyle/>
          <a:p>
            <a:pPr lvl="0" algn="ctr">
              <a:spcBef>
                <a:spcPts val="0"/>
              </a:spcBef>
              <a:buClr>
                <a:schemeClr val="dk2"/>
              </a:buClr>
              <a:buSzPct val="25000"/>
              <a:buFont typeface="Arial"/>
              <a:buNone/>
            </a:pPr>
            <a:r>
              <a:rPr b="1" lang="en" sz="3500"/>
              <a:t>Overview of This CAMCOS</a:t>
            </a:r>
          </a:p>
        </p:txBody>
      </p:sp>
      <p:sp>
        <p:nvSpPr>
          <p:cNvPr id="82" name="Shape 82"/>
          <p:cNvSpPr txBox="1"/>
          <p:nvPr>
            <p:ph idx="1" type="body"/>
          </p:nvPr>
        </p:nvSpPr>
        <p:spPr>
          <a:xfrm>
            <a:off x="4832400" y="1225225"/>
            <a:ext cx="3999899" cy="3030900"/>
          </a:xfrm>
          <a:prstGeom prst="rect">
            <a:avLst/>
          </a:prstGeom>
          <a:ln cap="flat" cmpd="sng" w="28575">
            <a:solidFill>
              <a:srgbClr val="B7B7B7"/>
            </a:solidFill>
            <a:prstDash val="solid"/>
            <a:round/>
            <a:headEnd len="med" w="med" type="none"/>
            <a:tailEnd len="med" w="med" type="none"/>
          </a:ln>
        </p:spPr>
        <p:txBody>
          <a:bodyPr anchorCtr="0" anchor="t" bIns="91425" lIns="91425" rIns="91425" tIns="91425">
            <a:noAutofit/>
          </a:bodyPr>
          <a:lstStyle/>
          <a:p>
            <a:pPr lvl="0" rtl="0" algn="ctr">
              <a:lnSpc>
                <a:spcPct val="115000"/>
              </a:lnSpc>
              <a:spcBef>
                <a:spcPts val="0"/>
              </a:spcBef>
              <a:spcAft>
                <a:spcPts val="0"/>
              </a:spcAft>
              <a:buNone/>
            </a:pPr>
            <a:r>
              <a:rPr b="1" lang="en" sz="2400" u="sng"/>
              <a:t>Team 2</a:t>
            </a:r>
          </a:p>
          <a:p>
            <a:pPr indent="0" lvl="0" marL="0" rtl="0">
              <a:lnSpc>
                <a:spcPct val="115000"/>
              </a:lnSpc>
              <a:spcBef>
                <a:spcPts val="0"/>
              </a:spcBef>
              <a:spcAft>
                <a:spcPts val="0"/>
              </a:spcAft>
              <a:buNone/>
            </a:pPr>
            <a:r>
              <a:rPr lang="en" sz="1600">
                <a:solidFill>
                  <a:srgbClr val="000000"/>
                </a:solidFill>
              </a:rPr>
              <a:t>Xiaoyan Chong</a:t>
            </a:r>
          </a:p>
          <a:p>
            <a:pPr indent="0" lvl="0" marL="0" rtl="0">
              <a:lnSpc>
                <a:spcPct val="115000"/>
              </a:lnSpc>
              <a:spcBef>
                <a:spcPts val="0"/>
              </a:spcBef>
              <a:spcAft>
                <a:spcPts val="0"/>
              </a:spcAft>
              <a:buNone/>
            </a:pPr>
            <a:r>
              <a:rPr lang="en" sz="1600">
                <a:solidFill>
                  <a:srgbClr val="000000"/>
                </a:solidFill>
              </a:rPr>
              <a:t>Minglu Ma</a:t>
            </a:r>
          </a:p>
          <a:p>
            <a:pPr indent="0" lvl="0" marL="0" rtl="0">
              <a:lnSpc>
                <a:spcPct val="115000"/>
              </a:lnSpc>
              <a:spcBef>
                <a:spcPts val="0"/>
              </a:spcBef>
              <a:spcAft>
                <a:spcPts val="0"/>
              </a:spcAft>
              <a:buNone/>
            </a:pPr>
            <a:r>
              <a:rPr lang="en" sz="1600">
                <a:solidFill>
                  <a:srgbClr val="000000"/>
                </a:solidFill>
              </a:rPr>
              <a:t>Yue Wang</a:t>
            </a:r>
          </a:p>
          <a:p>
            <a:pPr indent="0" lvl="0" marL="0" rtl="0">
              <a:lnSpc>
                <a:spcPct val="115000"/>
              </a:lnSpc>
              <a:spcBef>
                <a:spcPts val="0"/>
              </a:spcBef>
              <a:spcAft>
                <a:spcPts val="0"/>
              </a:spcAft>
              <a:buNone/>
            </a:pPr>
            <a:r>
              <a:rPr lang="en" sz="1600">
                <a:solidFill>
                  <a:srgbClr val="000000"/>
                </a:solidFill>
              </a:rPr>
              <a:t>Sha Li</a:t>
            </a:r>
          </a:p>
          <a:p>
            <a:pPr indent="0" lvl="0" marL="0" rtl="0">
              <a:lnSpc>
                <a:spcPct val="115000"/>
              </a:lnSpc>
              <a:spcBef>
                <a:spcPts val="0"/>
              </a:spcBef>
              <a:spcAft>
                <a:spcPts val="0"/>
              </a:spcAft>
              <a:buNone/>
            </a:pPr>
            <a:r>
              <a:t/>
            </a:r>
            <a:endParaRPr>
              <a:solidFill>
                <a:srgbClr val="000000"/>
              </a:solidFill>
            </a:endParaRPr>
          </a:p>
          <a:p>
            <a:pPr lvl="0" rtl="0">
              <a:spcBef>
                <a:spcPts val="0"/>
              </a:spcBef>
              <a:spcAft>
                <a:spcPts val="0"/>
              </a:spcAft>
              <a:buClr>
                <a:schemeClr val="dk1"/>
              </a:buClr>
              <a:buSzPct val="61111"/>
              <a:buFont typeface="Arial"/>
              <a:buNone/>
            </a:pPr>
            <a:r>
              <a:rPr b="1" lang="en" sz="1800">
                <a:solidFill>
                  <a:srgbClr val="0C76C3"/>
                </a:solidFill>
              </a:rPr>
              <a:t>Problem:</a:t>
            </a:r>
            <a:r>
              <a:rPr b="1" lang="en" sz="1800"/>
              <a:t> Identify potential customers for direct marketing.</a:t>
            </a:r>
          </a:p>
          <a:p>
            <a:pPr indent="0" lvl="0" marL="0">
              <a:lnSpc>
                <a:spcPct val="100000"/>
              </a:lnSpc>
              <a:spcBef>
                <a:spcPts val="0"/>
              </a:spcBef>
              <a:buNone/>
            </a:pPr>
            <a:r>
              <a:t/>
            </a:r>
            <a:endParaRPr b="1" sz="2400">
              <a:solidFill>
                <a:srgbClr val="0C76C3"/>
              </a:solidFill>
            </a:endParaRPr>
          </a:p>
        </p:txBody>
      </p:sp>
      <p:pic>
        <p:nvPicPr>
          <p:cNvPr id="83" name="Shape 83"/>
          <p:cNvPicPr preferRelativeResize="0"/>
          <p:nvPr/>
        </p:nvPicPr>
        <p:blipFill>
          <a:blip r:embed="rId3">
            <a:alphaModFix/>
          </a:blip>
          <a:stretch>
            <a:fillRect/>
          </a:stretch>
        </p:blipFill>
        <p:spPr>
          <a:xfrm>
            <a:off x="6749923" y="2107985"/>
            <a:ext cx="1673025" cy="632387"/>
          </a:xfrm>
          <a:prstGeom prst="rect">
            <a:avLst/>
          </a:prstGeom>
          <a:noFill/>
          <a:ln>
            <a:noFill/>
          </a:ln>
        </p:spPr>
      </p:pic>
      <p:pic>
        <p:nvPicPr>
          <p:cNvPr id="84" name="Shape 84"/>
          <p:cNvPicPr preferRelativeResize="0"/>
          <p:nvPr/>
        </p:nvPicPr>
        <p:blipFill>
          <a:blip r:embed="rId4">
            <a:alphaModFix/>
          </a:blip>
          <a:stretch>
            <a:fillRect/>
          </a:stretch>
        </p:blipFill>
        <p:spPr>
          <a:xfrm>
            <a:off x="2479425" y="1953078"/>
            <a:ext cx="1673025" cy="787299"/>
          </a:xfrm>
          <a:prstGeom prst="rect">
            <a:avLst/>
          </a:prstGeom>
          <a:noFill/>
          <a:ln>
            <a:noFill/>
          </a:ln>
        </p:spPr>
      </p:pic>
      <p:sp>
        <p:nvSpPr>
          <p:cNvPr id="85" name="Shape 85"/>
          <p:cNvSpPr txBox="1"/>
          <p:nvPr>
            <p:ph idx="2" type="body"/>
          </p:nvPr>
        </p:nvSpPr>
        <p:spPr>
          <a:xfrm>
            <a:off x="311700" y="1225225"/>
            <a:ext cx="3999899" cy="3030900"/>
          </a:xfrm>
          <a:prstGeom prst="rect">
            <a:avLst/>
          </a:prstGeom>
          <a:ln cap="flat" cmpd="sng" w="28575">
            <a:solidFill>
              <a:srgbClr val="B7B7B7"/>
            </a:solidFill>
            <a:prstDash val="solid"/>
            <a:round/>
            <a:headEnd len="med" w="med" type="none"/>
            <a:tailEnd len="med" w="med" type="none"/>
          </a:ln>
        </p:spPr>
        <p:txBody>
          <a:bodyPr anchorCtr="0" anchor="t" bIns="91425" lIns="91425" rIns="91425" tIns="91425">
            <a:noAutofit/>
          </a:bodyPr>
          <a:lstStyle/>
          <a:p>
            <a:pPr lvl="0" rtl="0" algn="ctr">
              <a:lnSpc>
                <a:spcPct val="100000"/>
              </a:lnSpc>
              <a:spcBef>
                <a:spcPts val="0"/>
              </a:spcBef>
              <a:spcAft>
                <a:spcPts val="0"/>
              </a:spcAft>
              <a:buNone/>
            </a:pPr>
            <a:r>
              <a:rPr b="1" lang="en" sz="2200" u="sng"/>
              <a:t>Team 1</a:t>
            </a:r>
          </a:p>
          <a:p>
            <a:pPr indent="0" lvl="0" marL="0" rtl="0">
              <a:lnSpc>
                <a:spcPct val="115000"/>
              </a:lnSpc>
              <a:spcBef>
                <a:spcPts val="0"/>
              </a:spcBef>
              <a:spcAft>
                <a:spcPts val="0"/>
              </a:spcAft>
              <a:buNone/>
            </a:pPr>
            <a:r>
              <a:rPr lang="en" sz="1600">
                <a:solidFill>
                  <a:srgbClr val="000000"/>
                </a:solidFill>
              </a:rPr>
              <a:t>Wilson A. Florero-Salinas</a:t>
            </a:r>
          </a:p>
          <a:p>
            <a:pPr indent="0" lvl="0" marL="0" rtl="0">
              <a:lnSpc>
                <a:spcPct val="115000"/>
              </a:lnSpc>
              <a:spcBef>
                <a:spcPts val="0"/>
              </a:spcBef>
              <a:spcAft>
                <a:spcPts val="0"/>
              </a:spcAft>
              <a:buNone/>
            </a:pPr>
            <a:r>
              <a:rPr lang="en" sz="1600">
                <a:solidFill>
                  <a:srgbClr val="000000"/>
                </a:solidFill>
              </a:rPr>
              <a:t>Carson Sprook</a:t>
            </a:r>
          </a:p>
          <a:p>
            <a:pPr indent="0" lvl="0" marL="0" rtl="0">
              <a:lnSpc>
                <a:spcPct val="115000"/>
              </a:lnSpc>
              <a:spcBef>
                <a:spcPts val="0"/>
              </a:spcBef>
              <a:spcAft>
                <a:spcPts val="0"/>
              </a:spcAft>
              <a:buNone/>
            </a:pPr>
            <a:r>
              <a:rPr lang="en" sz="1600">
                <a:solidFill>
                  <a:srgbClr val="000000"/>
                </a:solidFill>
              </a:rPr>
              <a:t>Dan Li</a:t>
            </a:r>
          </a:p>
          <a:p>
            <a:pPr indent="0" lvl="0" marL="0" rtl="0">
              <a:lnSpc>
                <a:spcPct val="115000"/>
              </a:lnSpc>
              <a:spcBef>
                <a:spcPts val="0"/>
              </a:spcBef>
              <a:spcAft>
                <a:spcPts val="0"/>
              </a:spcAft>
              <a:buNone/>
            </a:pPr>
            <a:r>
              <a:rPr lang="en" sz="1600">
                <a:solidFill>
                  <a:srgbClr val="000000"/>
                </a:solidFill>
              </a:rPr>
              <a:t>Abhirupa Sen</a:t>
            </a:r>
          </a:p>
          <a:p>
            <a:pPr indent="0" lvl="0" marL="0" rtl="0">
              <a:lnSpc>
                <a:spcPct val="115000"/>
              </a:lnSpc>
              <a:spcBef>
                <a:spcPts val="0"/>
              </a:spcBef>
              <a:spcAft>
                <a:spcPts val="0"/>
              </a:spcAft>
              <a:buNone/>
            </a:pPr>
            <a:r>
              <a:t/>
            </a:r>
            <a:endParaRPr>
              <a:solidFill>
                <a:srgbClr val="000000"/>
              </a:solidFill>
            </a:endParaRPr>
          </a:p>
          <a:p>
            <a:pPr indent="0" lvl="0" marL="0" rtl="0">
              <a:lnSpc>
                <a:spcPct val="115000"/>
              </a:lnSpc>
              <a:spcBef>
                <a:spcPts val="0"/>
              </a:spcBef>
              <a:spcAft>
                <a:spcPts val="0"/>
              </a:spcAft>
              <a:buNone/>
            </a:pPr>
            <a:r>
              <a:rPr b="1" lang="en" sz="1800">
                <a:solidFill>
                  <a:srgbClr val="0C76C3"/>
                </a:solidFill>
              </a:rPr>
              <a:t>Problem:</a:t>
            </a:r>
            <a:r>
              <a:rPr b="1" lang="en" sz="1800">
                <a:solidFill>
                  <a:srgbClr val="000000"/>
                </a:solidFill>
              </a:rPr>
              <a:t> Given an image of a handwritten digit, determine which digit it is.</a:t>
            </a:r>
          </a:p>
        </p:txBody>
      </p:sp>
      <p:sp>
        <p:nvSpPr>
          <p:cNvPr id="86" name="Shape 86"/>
          <p:cNvSpPr txBox="1"/>
          <p:nvPr/>
        </p:nvSpPr>
        <p:spPr>
          <a:xfrm>
            <a:off x="2561500" y="4334125"/>
            <a:ext cx="4096799" cy="632400"/>
          </a:xfrm>
          <a:prstGeom prst="rect">
            <a:avLst/>
          </a:prstGeom>
          <a:noFill/>
          <a:ln cap="flat" cmpd="sng" w="28575">
            <a:solidFill>
              <a:srgbClr val="B7B7B7"/>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sz="1600">
                <a:latin typeface="Open Sans"/>
                <a:ea typeface="Open Sans"/>
                <a:cs typeface="Open Sans"/>
                <a:sym typeface="Open Sans"/>
              </a:rPr>
              <a:t>Project supervis</a:t>
            </a:r>
            <a:r>
              <a:rPr b="1" lang="en" sz="1600">
                <a:latin typeface="Open Sans"/>
                <a:ea typeface="Open Sans"/>
                <a:cs typeface="Open Sans"/>
                <a:sym typeface="Open Sans"/>
              </a:rPr>
              <a:t>or: </a:t>
            </a:r>
            <a:r>
              <a:rPr lang="en" sz="1600">
                <a:latin typeface="Open Sans"/>
                <a:ea typeface="Open Sans"/>
                <a:cs typeface="Open Sans"/>
                <a:sym typeface="Open Sans"/>
              </a:rPr>
              <a:t>Dr. Guangliang Chen</a:t>
            </a:r>
          </a:p>
          <a:p>
            <a:pPr lvl="0">
              <a:spcBef>
                <a:spcPts val="0"/>
              </a:spcBef>
              <a:buNone/>
            </a:pPr>
            <a:r>
              <a:t/>
            </a: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1" name="Shape 541"/>
        <p:cNvGrpSpPr/>
        <p:nvPr/>
      </p:nvGrpSpPr>
      <p:grpSpPr>
        <a:xfrm>
          <a:off x="0" y="0"/>
          <a:ext cx="0" cy="0"/>
          <a:chOff x="0" y="0"/>
          <a:chExt cx="0" cy="0"/>
        </a:xfrm>
      </p:grpSpPr>
      <p:sp>
        <p:nvSpPr>
          <p:cNvPr id="542" name="Shape 542"/>
          <p:cNvSpPr txBox="1"/>
          <p:nvPr>
            <p:ph type="title"/>
          </p:nvPr>
        </p:nvSpPr>
        <p:spPr>
          <a:xfrm>
            <a:off x="365925" y="1600000"/>
            <a:ext cx="8520599" cy="1237499"/>
          </a:xfrm>
          <a:prstGeom prst="rect">
            <a:avLst/>
          </a:prstGeom>
        </p:spPr>
        <p:txBody>
          <a:bodyPr anchorCtr="0" anchor="b" bIns="91425" lIns="91425" rIns="91425" tIns="91425">
            <a:noAutofit/>
          </a:bodyPr>
          <a:lstStyle/>
          <a:p>
            <a:pPr lvl="0" algn="ctr">
              <a:spcBef>
                <a:spcPts val="0"/>
              </a:spcBef>
              <a:buNone/>
            </a:pPr>
            <a:r>
              <a:rPr b="1" lang="en" sz="6000"/>
              <a:t>Questions?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type="title"/>
          </p:nvPr>
        </p:nvSpPr>
        <p:spPr>
          <a:xfrm>
            <a:off x="311700" y="343500"/>
            <a:ext cx="8520599" cy="613800"/>
          </a:xfrm>
          <a:prstGeom prst="rect">
            <a:avLst/>
          </a:prstGeom>
        </p:spPr>
        <p:txBody>
          <a:bodyPr anchorCtr="0" anchor="b" bIns="91425" lIns="91425" rIns="91425" tIns="91425">
            <a:noAutofit/>
          </a:bodyPr>
          <a:lstStyle/>
          <a:p>
            <a:pPr lvl="0">
              <a:spcBef>
                <a:spcPts val="0"/>
              </a:spcBef>
              <a:buNone/>
            </a:pPr>
            <a:r>
              <a:rPr lang="en" sz="3500"/>
              <a:t>Directions to Lunch</a:t>
            </a:r>
          </a:p>
        </p:txBody>
      </p:sp>
      <p:sp>
        <p:nvSpPr>
          <p:cNvPr id="548" name="Shape 548"/>
          <p:cNvSpPr txBox="1"/>
          <p:nvPr>
            <p:ph idx="1" type="body"/>
          </p:nvPr>
        </p:nvSpPr>
        <p:spPr>
          <a:xfrm>
            <a:off x="311700" y="1225225"/>
            <a:ext cx="8520599" cy="3354000"/>
          </a:xfrm>
          <a:prstGeom prst="rect">
            <a:avLst/>
          </a:prstGeom>
        </p:spPr>
        <p:txBody>
          <a:bodyPr anchorCtr="0" anchor="t" bIns="91425" lIns="91425" rIns="91425" tIns="91425">
            <a:noAutofit/>
          </a:bodyPr>
          <a:lstStyle/>
          <a:p>
            <a:pPr lvl="0">
              <a:spcBef>
                <a:spcPts val="0"/>
              </a:spcBef>
              <a:buNone/>
            </a:pPr>
            <a:r>
              <a:t/>
            </a:r>
            <a:endParaRPr/>
          </a:p>
        </p:txBody>
      </p:sp>
      <p:pic>
        <p:nvPicPr>
          <p:cNvPr id="549" name="Shape 549"/>
          <p:cNvPicPr preferRelativeResize="0"/>
          <p:nvPr/>
        </p:nvPicPr>
        <p:blipFill>
          <a:blip r:embed="rId3">
            <a:alphaModFix/>
          </a:blip>
          <a:stretch>
            <a:fillRect/>
          </a:stretch>
        </p:blipFill>
        <p:spPr>
          <a:xfrm>
            <a:off x="3219000" y="650850"/>
            <a:ext cx="5520874" cy="3299449"/>
          </a:xfrm>
          <a:prstGeom prst="rect">
            <a:avLst/>
          </a:prstGeom>
          <a:noFill/>
          <a:ln>
            <a:noFill/>
          </a:ln>
        </p:spPr>
      </p:pic>
      <p:pic>
        <p:nvPicPr>
          <p:cNvPr id="550" name="Shape 550"/>
          <p:cNvPicPr preferRelativeResize="0"/>
          <p:nvPr/>
        </p:nvPicPr>
        <p:blipFill>
          <a:blip r:embed="rId4">
            <a:alphaModFix/>
          </a:blip>
          <a:stretch>
            <a:fillRect/>
          </a:stretch>
        </p:blipFill>
        <p:spPr>
          <a:xfrm>
            <a:off x="990600" y="4067587"/>
            <a:ext cx="7162800" cy="63817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4" name="Shape 554"/>
        <p:cNvGrpSpPr/>
        <p:nvPr/>
      </p:nvGrpSpPr>
      <p:grpSpPr>
        <a:xfrm>
          <a:off x="0" y="0"/>
          <a:ext cx="0" cy="0"/>
          <a:chOff x="0" y="0"/>
          <a:chExt cx="0" cy="0"/>
        </a:xfrm>
      </p:grpSpPr>
      <p:sp>
        <p:nvSpPr>
          <p:cNvPr id="555" name="Shape 555"/>
          <p:cNvSpPr txBox="1"/>
          <p:nvPr>
            <p:ph type="title"/>
          </p:nvPr>
        </p:nvSpPr>
        <p:spPr>
          <a:xfrm>
            <a:off x="311700" y="315925"/>
            <a:ext cx="8520599" cy="689099"/>
          </a:xfrm>
          <a:prstGeom prst="rect">
            <a:avLst/>
          </a:prstGeom>
        </p:spPr>
        <p:txBody>
          <a:bodyPr anchorCtr="0" anchor="b" bIns="91425" lIns="91425" rIns="91425" tIns="91425">
            <a:noAutofit/>
          </a:bodyPr>
          <a:lstStyle/>
          <a:p>
            <a:pPr lvl="0">
              <a:spcBef>
                <a:spcPts val="0"/>
              </a:spcBef>
              <a:buNone/>
            </a:pPr>
            <a:r>
              <a:rPr lang="en"/>
              <a:t>Choosing the optimum k</a:t>
            </a:r>
          </a:p>
        </p:txBody>
      </p:sp>
      <p:sp>
        <p:nvSpPr>
          <p:cNvPr id="556" name="Shape 556"/>
          <p:cNvSpPr txBox="1"/>
          <p:nvPr>
            <p:ph idx="1" type="body"/>
          </p:nvPr>
        </p:nvSpPr>
        <p:spPr>
          <a:xfrm>
            <a:off x="311700" y="879875"/>
            <a:ext cx="8520599" cy="1536900"/>
          </a:xfrm>
          <a:prstGeom prst="rect">
            <a:avLst/>
          </a:prstGeom>
        </p:spPr>
        <p:txBody>
          <a:bodyPr anchorCtr="0" anchor="t" bIns="91425" lIns="91425" rIns="91425" tIns="91425">
            <a:noAutofit/>
          </a:bodyPr>
          <a:lstStyle/>
          <a:p>
            <a:pPr indent="-228600" lvl="0" marL="457200" rtl="0">
              <a:spcBef>
                <a:spcPts val="0"/>
              </a:spcBef>
            </a:pPr>
            <a:r>
              <a:rPr lang="en"/>
              <a:t>The optimum k should be chosen with cross validation</a:t>
            </a:r>
          </a:p>
          <a:p>
            <a:pPr indent="-228600" lvl="0" marL="457200" rtl="0">
              <a:spcBef>
                <a:spcPts val="0"/>
              </a:spcBef>
            </a:pPr>
            <a:r>
              <a:rPr lang="en"/>
              <a:t>The data set is split into a training and a test set.</a:t>
            </a:r>
          </a:p>
          <a:p>
            <a:pPr indent="-228600" lvl="0" marL="457200" rtl="0">
              <a:spcBef>
                <a:spcPts val="0"/>
              </a:spcBef>
            </a:pPr>
            <a:r>
              <a:rPr lang="en"/>
              <a:t>The algorithm is run on the test set with different k values.</a:t>
            </a:r>
          </a:p>
          <a:p>
            <a:pPr indent="-228600" lvl="0" marL="457200">
              <a:spcBef>
                <a:spcPts val="0"/>
              </a:spcBef>
            </a:pPr>
            <a:r>
              <a:rPr lang="en"/>
              <a:t>The k that gives the least misclassification is chosen.</a:t>
            </a:r>
          </a:p>
        </p:txBody>
      </p:sp>
      <p:sp>
        <p:nvSpPr>
          <p:cNvPr id="557" name="Shape 557"/>
          <p:cNvSpPr txBox="1"/>
          <p:nvPr>
            <p:ph idx="2" type="title"/>
          </p:nvPr>
        </p:nvSpPr>
        <p:spPr>
          <a:xfrm>
            <a:off x="485475" y="2510750"/>
            <a:ext cx="8520599" cy="689099"/>
          </a:xfrm>
          <a:prstGeom prst="rect">
            <a:avLst/>
          </a:prstGeom>
        </p:spPr>
        <p:txBody>
          <a:bodyPr anchorCtr="0" anchor="b" bIns="91425" lIns="91425" rIns="91425" tIns="91425">
            <a:noAutofit/>
          </a:bodyPr>
          <a:lstStyle/>
          <a:p>
            <a:pPr lvl="0" rtl="0">
              <a:spcBef>
                <a:spcPts val="0"/>
              </a:spcBef>
              <a:buNone/>
            </a:pPr>
            <a:r>
              <a:rPr lang="en"/>
              <a:t>Local PCA</a:t>
            </a:r>
          </a:p>
        </p:txBody>
      </p:sp>
      <p:sp>
        <p:nvSpPr>
          <p:cNvPr id="558" name="Shape 558"/>
          <p:cNvSpPr txBox="1"/>
          <p:nvPr>
            <p:ph idx="3" type="body"/>
          </p:nvPr>
        </p:nvSpPr>
        <p:spPr>
          <a:xfrm>
            <a:off x="432025" y="3128175"/>
            <a:ext cx="8520599" cy="1536900"/>
          </a:xfrm>
          <a:prstGeom prst="rect">
            <a:avLst/>
          </a:prstGeom>
        </p:spPr>
        <p:txBody>
          <a:bodyPr anchorCtr="0" anchor="t" bIns="91425" lIns="91425" rIns="91425" tIns="91425">
            <a:noAutofit/>
          </a:bodyPr>
          <a:lstStyle/>
          <a:p>
            <a:pPr indent="-228600" lvl="0" marL="457200" rtl="0">
              <a:spcBef>
                <a:spcPts val="0"/>
              </a:spcBef>
            </a:pPr>
            <a:r>
              <a:rPr lang="en"/>
              <a:t>For each of the class of digits the basis is found by PCA.</a:t>
            </a:r>
          </a:p>
          <a:p>
            <a:pPr indent="-228600" lvl="0" marL="457200" rtl="0">
              <a:spcBef>
                <a:spcPts val="0"/>
              </a:spcBef>
            </a:pPr>
            <a:r>
              <a:rPr lang="en"/>
              <a:t>Local PCA has ten bases instead of one global basis.</a:t>
            </a:r>
          </a:p>
          <a:p>
            <a:pPr indent="-228600" lvl="0" marL="457200" rtl="0">
              <a:spcBef>
                <a:spcPts val="0"/>
              </a:spcBef>
            </a:pPr>
            <a:r>
              <a:rPr lang="en"/>
              <a:t>Each of the test data point is projected into each of these ten bases.</a:t>
            </a:r>
          </a:p>
          <a:p>
            <a:pPr lvl="0" rtl="0">
              <a:spcBef>
                <a:spcPts val="0"/>
              </a:spcBef>
              <a:buNone/>
            </a:pPr>
            <a:r>
              <a:t/>
            </a: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2" name="Shape 562"/>
        <p:cNvGrpSpPr/>
        <p:nvPr/>
      </p:nvGrpSpPr>
      <p:grpSpPr>
        <a:xfrm>
          <a:off x="0" y="0"/>
          <a:ext cx="0" cy="0"/>
          <a:chOff x="0" y="0"/>
          <a:chExt cx="0" cy="0"/>
        </a:xfrm>
      </p:grpSpPr>
      <p:sp>
        <p:nvSpPr>
          <p:cNvPr id="563" name="Shape 563"/>
          <p:cNvSpPr/>
          <p:nvPr/>
        </p:nvSpPr>
        <p:spPr>
          <a:xfrm rot="-2056115">
            <a:off x="240317" y="1535696"/>
            <a:ext cx="3634164" cy="2180496"/>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4" name="Shape 564"/>
          <p:cNvSpPr/>
          <p:nvPr/>
        </p:nvSpPr>
        <p:spPr>
          <a:xfrm>
            <a:off x="2391500" y="18522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5" name="Shape 565"/>
          <p:cNvSpPr/>
          <p:nvPr/>
        </p:nvSpPr>
        <p:spPr>
          <a:xfrm>
            <a:off x="1676400" y="168812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6" name="Shape 566"/>
          <p:cNvSpPr/>
          <p:nvPr/>
        </p:nvSpPr>
        <p:spPr>
          <a:xfrm>
            <a:off x="1336425" y="19929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7" name="Shape 567"/>
          <p:cNvSpPr/>
          <p:nvPr/>
        </p:nvSpPr>
        <p:spPr>
          <a:xfrm>
            <a:off x="1606075" y="23211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8" name="Shape 568"/>
          <p:cNvSpPr/>
          <p:nvPr/>
        </p:nvSpPr>
        <p:spPr>
          <a:xfrm>
            <a:off x="1887425" y="21336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9" name="Shape 569"/>
          <p:cNvSpPr/>
          <p:nvPr/>
        </p:nvSpPr>
        <p:spPr>
          <a:xfrm>
            <a:off x="961300" y="26845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0" name="Shape 570"/>
          <p:cNvSpPr/>
          <p:nvPr/>
        </p:nvSpPr>
        <p:spPr>
          <a:xfrm>
            <a:off x="1981200" y="28252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1" name="Shape 571"/>
          <p:cNvSpPr/>
          <p:nvPr/>
        </p:nvSpPr>
        <p:spPr>
          <a:xfrm>
            <a:off x="2192200" y="22743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2" name="Shape 572"/>
          <p:cNvSpPr/>
          <p:nvPr/>
        </p:nvSpPr>
        <p:spPr>
          <a:xfrm>
            <a:off x="1395025" y="35302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3" name="Shape 573"/>
          <p:cNvSpPr/>
          <p:nvPr/>
        </p:nvSpPr>
        <p:spPr>
          <a:xfrm>
            <a:off x="3317625" y="1628650"/>
            <a:ext cx="152399" cy="140700"/>
          </a:xfrm>
          <a:prstGeom prst="ellipse">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4" name="Shape 574"/>
          <p:cNvSpPr/>
          <p:nvPr/>
        </p:nvSpPr>
        <p:spPr>
          <a:xfrm>
            <a:off x="2192200" y="32941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5" name="Shape 575"/>
          <p:cNvSpPr/>
          <p:nvPr/>
        </p:nvSpPr>
        <p:spPr>
          <a:xfrm>
            <a:off x="2919050" y="22507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6" name="Shape 576"/>
          <p:cNvSpPr/>
          <p:nvPr/>
        </p:nvSpPr>
        <p:spPr>
          <a:xfrm>
            <a:off x="1395025" y="30714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7" name="Shape 577"/>
          <p:cNvSpPr/>
          <p:nvPr/>
        </p:nvSpPr>
        <p:spPr>
          <a:xfrm>
            <a:off x="2825275" y="16286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8" name="Shape 578"/>
          <p:cNvSpPr/>
          <p:nvPr/>
        </p:nvSpPr>
        <p:spPr>
          <a:xfrm>
            <a:off x="2391500" y="14879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9" name="Shape 579"/>
          <p:cNvSpPr/>
          <p:nvPr/>
        </p:nvSpPr>
        <p:spPr>
          <a:xfrm>
            <a:off x="668200" y="32941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0" name="Shape 580"/>
          <p:cNvSpPr/>
          <p:nvPr/>
        </p:nvSpPr>
        <p:spPr>
          <a:xfrm>
            <a:off x="2286000" y="26845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1" name="Shape 581"/>
          <p:cNvSpPr/>
          <p:nvPr/>
        </p:nvSpPr>
        <p:spPr>
          <a:xfrm>
            <a:off x="1471250" y="26963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2" name="Shape 582"/>
          <p:cNvSpPr/>
          <p:nvPr/>
        </p:nvSpPr>
        <p:spPr>
          <a:xfrm rot="-2355173">
            <a:off x="4423958" y="1495890"/>
            <a:ext cx="3774984" cy="3547736"/>
          </a:xfrm>
          <a:prstGeom prst="blockArc">
            <a:avLst>
              <a:gd fmla="val 10800000" name="adj1"/>
              <a:gd fmla="val 1951093" name="adj2"/>
              <a:gd fmla="val 18846" name="adj3"/>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3" name="Shape 583"/>
          <p:cNvSpPr/>
          <p:nvPr/>
        </p:nvSpPr>
        <p:spPr>
          <a:xfrm>
            <a:off x="5029175" y="226432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4" name="Shape 584"/>
          <p:cNvSpPr/>
          <p:nvPr/>
        </p:nvSpPr>
        <p:spPr>
          <a:xfrm>
            <a:off x="5427775" y="20767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5" name="Shape 585"/>
          <p:cNvSpPr/>
          <p:nvPr/>
        </p:nvSpPr>
        <p:spPr>
          <a:xfrm>
            <a:off x="5838075" y="19360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6" name="Shape 586"/>
          <p:cNvSpPr/>
          <p:nvPr/>
        </p:nvSpPr>
        <p:spPr>
          <a:xfrm>
            <a:off x="6154600" y="16313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7" name="Shape 587"/>
          <p:cNvSpPr/>
          <p:nvPr/>
        </p:nvSpPr>
        <p:spPr>
          <a:xfrm>
            <a:off x="6670425" y="185322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8" name="Shape 588"/>
          <p:cNvSpPr/>
          <p:nvPr/>
        </p:nvSpPr>
        <p:spPr>
          <a:xfrm>
            <a:off x="7209675" y="185322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9" name="Shape 589"/>
          <p:cNvSpPr/>
          <p:nvPr/>
        </p:nvSpPr>
        <p:spPr>
          <a:xfrm>
            <a:off x="7913050" y="25852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0" name="Shape 590"/>
          <p:cNvSpPr/>
          <p:nvPr/>
        </p:nvSpPr>
        <p:spPr>
          <a:xfrm>
            <a:off x="7362075" y="240502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1" name="Shape 591"/>
          <p:cNvSpPr/>
          <p:nvPr/>
        </p:nvSpPr>
        <p:spPr>
          <a:xfrm>
            <a:off x="4847200" y="26394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2" name="Shape 592"/>
          <p:cNvSpPr/>
          <p:nvPr/>
        </p:nvSpPr>
        <p:spPr>
          <a:xfrm>
            <a:off x="4999600" y="27801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3" name="Shape 593"/>
          <p:cNvSpPr/>
          <p:nvPr/>
        </p:nvSpPr>
        <p:spPr>
          <a:xfrm>
            <a:off x="4847200" y="31994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4" name="Shape 594"/>
          <p:cNvSpPr/>
          <p:nvPr/>
        </p:nvSpPr>
        <p:spPr>
          <a:xfrm>
            <a:off x="4847200" y="39172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5" name="Shape 595"/>
          <p:cNvSpPr/>
          <p:nvPr/>
        </p:nvSpPr>
        <p:spPr>
          <a:xfrm>
            <a:off x="4680012" y="29091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6" name="Shape 596"/>
          <p:cNvSpPr/>
          <p:nvPr/>
        </p:nvSpPr>
        <p:spPr>
          <a:xfrm>
            <a:off x="5838075" y="17693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7" name="Shape 597"/>
          <p:cNvSpPr/>
          <p:nvPr/>
        </p:nvSpPr>
        <p:spPr>
          <a:xfrm>
            <a:off x="7010375" y="2076775"/>
            <a:ext cx="152399" cy="140700"/>
          </a:xfrm>
          <a:prstGeom prst="ellipse">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8" name="Shape 598"/>
          <p:cNvSpPr/>
          <p:nvPr/>
        </p:nvSpPr>
        <p:spPr>
          <a:xfrm>
            <a:off x="7608250" y="221747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9" name="Shape 599"/>
          <p:cNvSpPr/>
          <p:nvPr/>
        </p:nvSpPr>
        <p:spPr>
          <a:xfrm>
            <a:off x="4680025" y="351875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0" name="Shape 600"/>
          <p:cNvSpPr/>
          <p:nvPr/>
        </p:nvSpPr>
        <p:spPr>
          <a:xfrm>
            <a:off x="1981200" y="2479437"/>
            <a:ext cx="152399" cy="1407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1" name="Shape 601"/>
          <p:cNvSpPr/>
          <p:nvPr/>
        </p:nvSpPr>
        <p:spPr>
          <a:xfrm>
            <a:off x="6154600" y="2780162"/>
            <a:ext cx="152399" cy="1407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2" name="Shape 602"/>
          <p:cNvSpPr/>
          <p:nvPr/>
        </p:nvSpPr>
        <p:spPr>
          <a:xfrm>
            <a:off x="7128075" y="514162"/>
            <a:ext cx="152399" cy="1407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3" name="Shape 603"/>
          <p:cNvSpPr txBox="1"/>
          <p:nvPr/>
        </p:nvSpPr>
        <p:spPr>
          <a:xfrm>
            <a:off x="7280475" y="354975"/>
            <a:ext cx="1778999" cy="800999"/>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800"/>
              <a:t>Center</a:t>
            </a:r>
          </a:p>
          <a:p>
            <a:pPr lvl="0">
              <a:lnSpc>
                <a:spcPct val="115000"/>
              </a:lnSpc>
              <a:spcBef>
                <a:spcPts val="0"/>
              </a:spcBef>
              <a:buNone/>
            </a:pPr>
            <a:r>
              <a:rPr lang="en" sz="1800"/>
              <a:t>Local k-Center</a:t>
            </a:r>
          </a:p>
        </p:txBody>
      </p:sp>
      <p:sp>
        <p:nvSpPr>
          <p:cNvPr id="604" name="Shape 604"/>
          <p:cNvSpPr/>
          <p:nvPr/>
        </p:nvSpPr>
        <p:spPr>
          <a:xfrm>
            <a:off x="5345437" y="1852200"/>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5" name="Shape 605"/>
          <p:cNvSpPr/>
          <p:nvPr/>
        </p:nvSpPr>
        <p:spPr>
          <a:xfrm>
            <a:off x="6670425" y="1547425"/>
            <a:ext cx="152399" cy="1407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6" name="Shape 606"/>
          <p:cNvSpPr/>
          <p:nvPr/>
        </p:nvSpPr>
        <p:spPr>
          <a:xfrm>
            <a:off x="7274212" y="2129125"/>
            <a:ext cx="222599" cy="140700"/>
          </a:xfrm>
          <a:prstGeom prst="triangle">
            <a:avLst>
              <a:gd fmla="val 52974"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7" name="Shape 607"/>
          <p:cNvSpPr/>
          <p:nvPr/>
        </p:nvSpPr>
        <p:spPr>
          <a:xfrm>
            <a:off x="7092962" y="819000"/>
            <a:ext cx="222599" cy="140700"/>
          </a:xfrm>
          <a:prstGeom prst="triangle">
            <a:avLst>
              <a:gd fmla="val 52974"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08" name="Shape 608"/>
          <p:cNvCxnSpPr>
            <a:stCxn id="600" idx="3"/>
            <a:endCxn id="573" idx="3"/>
          </p:cNvCxnSpPr>
          <p:nvPr/>
        </p:nvCxnSpPr>
        <p:spPr>
          <a:xfrm flipH="1" rot="10800000">
            <a:off x="2133599" y="1748787"/>
            <a:ext cx="1206300" cy="801000"/>
          </a:xfrm>
          <a:prstGeom prst="straightConnector1">
            <a:avLst/>
          </a:prstGeom>
          <a:noFill/>
          <a:ln cap="flat" cmpd="sng" w="9525">
            <a:solidFill>
              <a:srgbClr val="6AA84F"/>
            </a:solidFill>
            <a:prstDash val="solid"/>
            <a:round/>
            <a:headEnd len="lg" w="lg" type="none"/>
            <a:tailEnd len="lg" w="lg" type="none"/>
          </a:ln>
        </p:spPr>
      </p:cxnSp>
      <p:cxnSp>
        <p:nvCxnSpPr>
          <p:cNvPr id="609" name="Shape 609"/>
          <p:cNvCxnSpPr>
            <a:stCxn id="601" idx="3"/>
            <a:endCxn id="597" idx="3"/>
          </p:cNvCxnSpPr>
          <p:nvPr/>
        </p:nvCxnSpPr>
        <p:spPr>
          <a:xfrm flipH="1" rot="10800000">
            <a:off x="6306999" y="2196812"/>
            <a:ext cx="725700" cy="653700"/>
          </a:xfrm>
          <a:prstGeom prst="straightConnector1">
            <a:avLst/>
          </a:prstGeom>
          <a:noFill/>
          <a:ln cap="flat" cmpd="sng" w="9525">
            <a:solidFill>
              <a:srgbClr val="6AA84F"/>
            </a:solidFill>
            <a:prstDash val="solid"/>
            <a:round/>
            <a:headEnd len="lg" w="lg" type="none"/>
            <a:tailEnd len="lg" w="lg" type="none"/>
          </a:ln>
        </p:spPr>
      </p:cxnSp>
      <p:cxnSp>
        <p:nvCxnSpPr>
          <p:cNvPr id="610" name="Shape 610"/>
          <p:cNvCxnSpPr>
            <a:endCxn id="606" idx="1"/>
          </p:cNvCxnSpPr>
          <p:nvPr/>
        </p:nvCxnSpPr>
        <p:spPr>
          <a:xfrm>
            <a:off x="7162772" y="2146975"/>
            <a:ext cx="170400" cy="52500"/>
          </a:xfrm>
          <a:prstGeom prst="straightConnector1">
            <a:avLst/>
          </a:prstGeom>
          <a:noFill/>
          <a:ln cap="flat" cmpd="sng" w="9525">
            <a:solidFill>
              <a:srgbClr val="6AA84F"/>
            </a:solidFill>
            <a:prstDash val="solid"/>
            <a:round/>
            <a:headEnd len="lg" w="lg" type="none"/>
            <a:tailEnd len="lg" w="lg" type="none"/>
          </a:ln>
        </p:spPr>
      </p:cxnSp>
      <p:sp>
        <p:nvSpPr>
          <p:cNvPr id="611" name="Shape 611"/>
          <p:cNvSpPr txBox="1"/>
          <p:nvPr>
            <p:ph type="title"/>
          </p:nvPr>
        </p:nvSpPr>
        <p:spPr>
          <a:xfrm>
            <a:off x="331775" y="173125"/>
            <a:ext cx="3263700" cy="831299"/>
          </a:xfrm>
          <a:prstGeom prst="rect">
            <a:avLst/>
          </a:prstGeom>
        </p:spPr>
        <p:txBody>
          <a:bodyPr anchorCtr="0" anchor="b" bIns="91425" lIns="91425" rIns="91425" tIns="91425">
            <a:noAutofit/>
          </a:bodyPr>
          <a:lstStyle/>
          <a:p>
            <a:pPr lvl="0">
              <a:spcBef>
                <a:spcPts val="0"/>
              </a:spcBef>
              <a:buNone/>
            </a:pPr>
            <a:r>
              <a:rPr lang="en"/>
              <a:t>Local Variance</a:t>
            </a:r>
          </a:p>
        </p:txBody>
      </p:sp>
      <p:sp>
        <p:nvSpPr>
          <p:cNvPr id="612" name="Shape 612"/>
          <p:cNvSpPr txBox="1"/>
          <p:nvPr/>
        </p:nvSpPr>
        <p:spPr>
          <a:xfrm>
            <a:off x="668350" y="4295950"/>
            <a:ext cx="3200099" cy="597900"/>
          </a:xfrm>
          <a:prstGeom prst="rect">
            <a:avLst/>
          </a:prstGeom>
          <a:noFill/>
          <a:ln>
            <a:noFill/>
          </a:ln>
        </p:spPr>
        <p:txBody>
          <a:bodyPr anchorCtr="0" anchor="t" bIns="91425" lIns="91425" rIns="91425" tIns="91425">
            <a:noAutofit/>
          </a:bodyPr>
          <a:lstStyle/>
          <a:p>
            <a:pPr lvl="0">
              <a:spcBef>
                <a:spcPts val="0"/>
              </a:spcBef>
              <a:buNone/>
            </a:pPr>
            <a:r>
              <a:rPr lang="en" sz="2000">
                <a:latin typeface="Open Sans"/>
                <a:ea typeface="Open Sans"/>
                <a:cs typeface="Open Sans"/>
                <a:sym typeface="Open Sans"/>
              </a:rPr>
              <a:t>“Nice “ </a:t>
            </a:r>
            <a:r>
              <a:rPr lang="en" sz="2000">
                <a:latin typeface="Open Sans"/>
                <a:ea typeface="Open Sans"/>
                <a:cs typeface="Open Sans"/>
                <a:sym typeface="Open Sans"/>
              </a:rPr>
              <a:t>Parametric Data</a:t>
            </a:r>
          </a:p>
        </p:txBody>
      </p:sp>
      <p:sp>
        <p:nvSpPr>
          <p:cNvPr id="613" name="Shape 613"/>
          <p:cNvSpPr txBox="1"/>
          <p:nvPr/>
        </p:nvSpPr>
        <p:spPr>
          <a:xfrm>
            <a:off x="5486525" y="4295950"/>
            <a:ext cx="3200099" cy="597900"/>
          </a:xfrm>
          <a:prstGeom prst="rect">
            <a:avLst/>
          </a:prstGeom>
          <a:noFill/>
          <a:ln>
            <a:noFill/>
          </a:ln>
        </p:spPr>
        <p:txBody>
          <a:bodyPr anchorCtr="0" anchor="t" bIns="91425" lIns="91425" rIns="91425" tIns="91425">
            <a:noAutofit/>
          </a:bodyPr>
          <a:lstStyle/>
          <a:p>
            <a:pPr lvl="0" rtl="0">
              <a:spcBef>
                <a:spcPts val="0"/>
              </a:spcBef>
              <a:buNone/>
            </a:pPr>
            <a:r>
              <a:rPr lang="en" sz="2000">
                <a:latin typeface="Open Sans"/>
                <a:ea typeface="Open Sans"/>
                <a:cs typeface="Open Sans"/>
                <a:sym typeface="Open Sans"/>
              </a:rPr>
              <a:t>“Messy “ Non-Parametric</a:t>
            </a:r>
          </a:p>
        </p:txBody>
      </p:sp>
      <p:sp>
        <p:nvSpPr>
          <p:cNvPr id="614" name="Shape 614"/>
          <p:cNvSpPr/>
          <p:nvPr/>
        </p:nvSpPr>
        <p:spPr>
          <a:xfrm>
            <a:off x="7030925" y="1852200"/>
            <a:ext cx="709199" cy="674100"/>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15" name="Shape 615"/>
          <p:cNvSpPr/>
          <p:nvPr/>
        </p:nvSpPr>
        <p:spPr>
          <a:xfrm>
            <a:off x="299025" y="1054637"/>
            <a:ext cx="3434699" cy="3191099"/>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16" name="Shape 616"/>
          <p:cNvSpPr/>
          <p:nvPr/>
        </p:nvSpPr>
        <p:spPr>
          <a:xfrm>
            <a:off x="5052237" y="1726275"/>
            <a:ext cx="2257199" cy="2248499"/>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17" name="Shape 617"/>
          <p:cNvSpPr/>
          <p:nvPr/>
        </p:nvSpPr>
        <p:spPr>
          <a:xfrm>
            <a:off x="6141475" y="1342825"/>
            <a:ext cx="870300" cy="831299"/>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18" name="Shape 618"/>
          <p:cNvSpPr/>
          <p:nvPr/>
        </p:nvSpPr>
        <p:spPr>
          <a:xfrm>
            <a:off x="5467725" y="1585500"/>
            <a:ext cx="709199" cy="674100"/>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19" name="Shape 619"/>
          <p:cNvSpPr/>
          <p:nvPr/>
        </p:nvSpPr>
        <p:spPr>
          <a:xfrm>
            <a:off x="4728262" y="1709050"/>
            <a:ext cx="1023300" cy="913199"/>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0" name="Shape 620"/>
          <p:cNvSpPr/>
          <p:nvPr/>
        </p:nvSpPr>
        <p:spPr>
          <a:xfrm>
            <a:off x="4545637" y="2465162"/>
            <a:ext cx="709199" cy="674100"/>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1" name="Shape 621"/>
          <p:cNvSpPr/>
          <p:nvPr/>
        </p:nvSpPr>
        <p:spPr>
          <a:xfrm>
            <a:off x="4237550" y="3199425"/>
            <a:ext cx="1107900" cy="1045800"/>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2" name="Shape 622"/>
          <p:cNvSpPr/>
          <p:nvPr/>
        </p:nvSpPr>
        <p:spPr>
          <a:xfrm>
            <a:off x="7309600" y="2212175"/>
            <a:ext cx="870300" cy="831299"/>
          </a:xfrm>
          <a:prstGeom prst="ellipse">
            <a:avLst/>
          </a:prstGeom>
          <a:noFill/>
          <a:ln cap="flat" cmpd="sng" w="9525">
            <a:solidFill>
              <a:srgbClr val="E0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315925"/>
            <a:ext cx="8520599" cy="831299"/>
          </a:xfrm>
          <a:prstGeom prst="rect">
            <a:avLst/>
          </a:prstGeom>
        </p:spPr>
        <p:txBody>
          <a:bodyPr anchorCtr="0" anchor="b" bIns="91425" lIns="91425" rIns="91425" tIns="91425">
            <a:noAutofit/>
          </a:bodyPr>
          <a:lstStyle/>
          <a:p>
            <a:pPr lvl="0" rtl="0" algn="ctr">
              <a:spcBef>
                <a:spcPts val="0"/>
              </a:spcBef>
              <a:buNone/>
            </a:pPr>
            <a:r>
              <a:rPr lang="en"/>
              <a:t>Presentation Outline (Team 1)</a:t>
            </a:r>
          </a:p>
        </p:txBody>
      </p:sp>
      <p:sp>
        <p:nvSpPr>
          <p:cNvPr id="92" name="Shape 92"/>
          <p:cNvSpPr txBox="1"/>
          <p:nvPr>
            <p:ph idx="1" type="body"/>
          </p:nvPr>
        </p:nvSpPr>
        <p:spPr>
          <a:xfrm>
            <a:off x="311700" y="1321450"/>
            <a:ext cx="8520599" cy="3226199"/>
          </a:xfrm>
          <a:prstGeom prst="rect">
            <a:avLst/>
          </a:prstGeom>
        </p:spPr>
        <p:txBody>
          <a:bodyPr anchorCtr="0" anchor="t" bIns="91425" lIns="91425" rIns="91425" tIns="91425">
            <a:noAutofit/>
          </a:bodyPr>
          <a:lstStyle/>
          <a:p>
            <a:pPr indent="-381000" lvl="0" marL="457200" rtl="0">
              <a:lnSpc>
                <a:spcPct val="150000"/>
              </a:lnSpc>
              <a:spcBef>
                <a:spcPts val="0"/>
              </a:spcBef>
              <a:buSzPct val="100000"/>
              <a:buAutoNum type="arabicPeriod"/>
            </a:pPr>
            <a:r>
              <a:rPr b="1" lang="en" sz="2400"/>
              <a:t>The Digit Recognition Problem</a:t>
            </a:r>
          </a:p>
          <a:p>
            <a:pPr indent="-381000" lvl="0" marL="457200" rtl="0">
              <a:lnSpc>
                <a:spcPct val="150000"/>
              </a:lnSpc>
              <a:spcBef>
                <a:spcPts val="0"/>
              </a:spcBef>
              <a:buSzPct val="100000"/>
              <a:buAutoNum type="arabicPeriod"/>
            </a:pPr>
            <a:r>
              <a:rPr b="1" lang="en" sz="2400"/>
              <a:t>Classification in our Data Set</a:t>
            </a:r>
          </a:p>
          <a:p>
            <a:pPr indent="-381000" lvl="0" marL="457200" rtl="0">
              <a:lnSpc>
                <a:spcPct val="150000"/>
              </a:lnSpc>
              <a:spcBef>
                <a:spcPts val="0"/>
              </a:spcBef>
              <a:buSzPct val="100000"/>
              <a:buAutoNum type="arabicPeriod"/>
            </a:pPr>
            <a:r>
              <a:rPr b="1" lang="en" sz="2400"/>
              <a:t>Data Preprocessing</a:t>
            </a:r>
          </a:p>
          <a:p>
            <a:pPr indent="-381000" lvl="0" marL="457200" rtl="0">
              <a:lnSpc>
                <a:spcPct val="150000"/>
              </a:lnSpc>
              <a:spcBef>
                <a:spcPts val="0"/>
              </a:spcBef>
              <a:buSzPct val="100000"/>
              <a:buAutoNum type="arabicPeriod"/>
            </a:pPr>
            <a:r>
              <a:rPr b="1" lang="en" sz="2400"/>
              <a:t>Classification Algorithms</a:t>
            </a:r>
          </a:p>
          <a:p>
            <a:pPr indent="-381000" lvl="0" marL="457200" rtl="0">
              <a:lnSpc>
                <a:spcPct val="150000"/>
              </a:lnSpc>
              <a:spcBef>
                <a:spcPts val="0"/>
              </a:spcBef>
              <a:buSzPct val="100000"/>
              <a:buAutoNum type="arabicPeriod"/>
            </a:pPr>
            <a:r>
              <a:rPr b="1" lang="en" sz="2400"/>
              <a:t>Summary</a:t>
            </a:r>
          </a:p>
        </p:txBody>
      </p:sp>
      <p:sp>
        <p:nvSpPr>
          <p:cNvPr id="93" name="Shape 93"/>
          <p:cNvSpPr/>
          <p:nvPr/>
        </p:nvSpPr>
        <p:spPr>
          <a:xfrm>
            <a:off x="6495150" y="2599000"/>
            <a:ext cx="908100" cy="671100"/>
          </a:xfrm>
          <a:prstGeom prst="cube">
            <a:avLst>
              <a:gd fmla="val 25000" name="adj"/>
            </a:avLst>
          </a:prstGeom>
          <a:solidFill>
            <a:srgbClr val="93C47D"/>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solidFill>
                  <a:schemeClr val="lt1"/>
                </a:solidFill>
                <a:latin typeface="Calibri"/>
                <a:ea typeface="Calibri"/>
                <a:cs typeface="Calibri"/>
                <a:sym typeface="Calibri"/>
              </a:rPr>
              <a:t>computer</a:t>
            </a:r>
          </a:p>
        </p:txBody>
      </p:sp>
      <p:pic>
        <p:nvPicPr>
          <p:cNvPr id="94" name="Shape 94"/>
          <p:cNvPicPr preferRelativeResize="0"/>
          <p:nvPr/>
        </p:nvPicPr>
        <p:blipFill>
          <a:blip r:embed="rId3">
            <a:alphaModFix/>
          </a:blip>
          <a:stretch>
            <a:fillRect/>
          </a:stretch>
        </p:blipFill>
        <p:spPr>
          <a:xfrm>
            <a:off x="5398850" y="2747550"/>
            <a:ext cx="457999" cy="457999"/>
          </a:xfrm>
          <a:prstGeom prst="rect">
            <a:avLst/>
          </a:prstGeom>
          <a:noFill/>
          <a:ln>
            <a:noFill/>
          </a:ln>
        </p:spPr>
      </p:pic>
      <p:cxnSp>
        <p:nvCxnSpPr>
          <p:cNvPr id="95" name="Shape 95"/>
          <p:cNvCxnSpPr>
            <a:stCxn id="94" idx="3"/>
          </p:cNvCxnSpPr>
          <p:nvPr/>
        </p:nvCxnSpPr>
        <p:spPr>
          <a:xfrm flipH="1" rot="10800000">
            <a:off x="5856849" y="2955549"/>
            <a:ext cx="638400" cy="21000"/>
          </a:xfrm>
          <a:prstGeom prst="straightConnector1">
            <a:avLst/>
          </a:prstGeom>
          <a:noFill/>
          <a:ln cap="flat" cmpd="sng" w="19050">
            <a:solidFill>
              <a:srgbClr val="000000"/>
            </a:solidFill>
            <a:prstDash val="solid"/>
            <a:round/>
            <a:headEnd len="lg" w="lg" type="none"/>
            <a:tailEnd len="lg" w="lg" type="triangle"/>
          </a:ln>
        </p:spPr>
      </p:cxnSp>
      <p:cxnSp>
        <p:nvCxnSpPr>
          <p:cNvPr id="96" name="Shape 96"/>
          <p:cNvCxnSpPr>
            <a:stCxn id="93" idx="5"/>
          </p:cNvCxnSpPr>
          <p:nvPr/>
        </p:nvCxnSpPr>
        <p:spPr>
          <a:xfrm>
            <a:off x="7403250" y="2850662"/>
            <a:ext cx="685500" cy="22800"/>
          </a:xfrm>
          <a:prstGeom prst="straightConnector1">
            <a:avLst/>
          </a:prstGeom>
          <a:noFill/>
          <a:ln cap="flat" cmpd="sng" w="19050">
            <a:solidFill>
              <a:srgbClr val="000000"/>
            </a:solidFill>
            <a:prstDash val="solid"/>
            <a:round/>
            <a:headEnd len="lg" w="lg" type="none"/>
            <a:tailEnd len="lg" w="lg" type="triangle"/>
          </a:ln>
        </p:spPr>
      </p:cxnSp>
      <p:sp>
        <p:nvSpPr>
          <p:cNvPr id="97" name="Shape 97"/>
          <p:cNvSpPr txBox="1"/>
          <p:nvPr/>
        </p:nvSpPr>
        <p:spPr>
          <a:xfrm>
            <a:off x="8041550" y="2695575"/>
            <a:ext cx="402899" cy="371699"/>
          </a:xfrm>
          <a:prstGeom prst="rect">
            <a:avLst/>
          </a:prstGeom>
          <a:noFill/>
          <a:ln cap="flat" cmpd="sng" w="9525">
            <a:solidFill>
              <a:schemeClr val="dk1"/>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b="1" lang="en" sz="1600"/>
              <a:t>9</a:t>
            </a:r>
          </a:p>
        </p:txBody>
      </p:sp>
      <p:sp>
        <p:nvSpPr>
          <p:cNvPr id="98" name="Shape 98"/>
          <p:cNvSpPr txBox="1"/>
          <p:nvPr/>
        </p:nvSpPr>
        <p:spPr>
          <a:xfrm>
            <a:off x="5660150" y="3519250"/>
            <a:ext cx="2784299" cy="759300"/>
          </a:xfrm>
          <a:prstGeom prst="rect">
            <a:avLst/>
          </a:prstGeom>
          <a:noFill/>
          <a:ln>
            <a:noFill/>
          </a:ln>
        </p:spPr>
        <p:txBody>
          <a:bodyPr anchorCtr="0" anchor="ctr" bIns="91425" lIns="91425" rIns="91425" tIns="91425">
            <a:noAutofit/>
          </a:bodyPr>
          <a:lstStyle/>
          <a:p>
            <a:pPr lvl="0" rtl="0">
              <a:spcBef>
                <a:spcPts val="0"/>
              </a:spcBef>
              <a:buNone/>
            </a:pPr>
            <a:r>
              <a:rPr b="1" lang="en">
                <a:solidFill>
                  <a:srgbClr val="0070C0"/>
                </a:solidFill>
                <a:latin typeface="Open Sans"/>
                <a:ea typeface="Open Sans"/>
                <a:cs typeface="Open Sans"/>
                <a:sym typeface="Open Sans"/>
              </a:rPr>
              <a:t>Theme:</a:t>
            </a:r>
            <a:r>
              <a:rPr lang="en">
                <a:solidFill>
                  <a:srgbClr val="0070C0"/>
                </a:solidFill>
                <a:latin typeface="Open Sans"/>
                <a:ea typeface="Open Sans"/>
                <a:cs typeface="Open Sans"/>
                <a:sym typeface="Open Sans"/>
              </a:rPr>
              <a:t> Classification Problem</a:t>
            </a:r>
          </a:p>
        </p:txBody>
      </p:sp>
      <p:sp>
        <p:nvSpPr>
          <p:cNvPr id="99" name="Shape 99"/>
          <p:cNvSpPr/>
          <p:nvPr/>
        </p:nvSpPr>
        <p:spPr>
          <a:xfrm>
            <a:off x="5660150" y="1510225"/>
            <a:ext cx="330300" cy="188699"/>
          </a:xfrm>
          <a:prstGeom prst="leftArrow">
            <a:avLst>
              <a:gd fmla="val 50000" name="adj1"/>
              <a:gd fmla="val 50000" name="adj2"/>
            </a:avLst>
          </a:prstGeom>
          <a:solidFill>
            <a:srgbClr val="4A86E8"/>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204225" y="170275"/>
            <a:ext cx="5156100" cy="831299"/>
          </a:xfrm>
          <a:prstGeom prst="rect">
            <a:avLst/>
          </a:prstGeom>
        </p:spPr>
        <p:txBody>
          <a:bodyPr anchorCtr="0" anchor="b" bIns="91425" lIns="91425" rIns="91425" tIns="91425">
            <a:noAutofit/>
          </a:bodyPr>
          <a:lstStyle/>
          <a:p>
            <a:pPr lvl="0">
              <a:spcBef>
                <a:spcPts val="0"/>
              </a:spcBef>
              <a:buNone/>
            </a:pPr>
            <a:r>
              <a:rPr lang="en"/>
              <a:t>Classification in our data set</a:t>
            </a:r>
          </a:p>
        </p:txBody>
      </p:sp>
      <p:sp>
        <p:nvSpPr>
          <p:cNvPr id="105" name="Shape 105"/>
          <p:cNvSpPr/>
          <p:nvPr/>
        </p:nvSpPr>
        <p:spPr>
          <a:xfrm>
            <a:off x="6084775" y="423837"/>
            <a:ext cx="1946099" cy="4145400"/>
          </a:xfrm>
          <a:prstGeom prst="roundRect">
            <a:avLst>
              <a:gd fmla="val 16667" name="adj"/>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a:off x="3993275" y="1193137"/>
            <a:ext cx="1875599" cy="2346000"/>
          </a:xfrm>
          <a:prstGeom prst="roundRect">
            <a:avLst>
              <a:gd fmla="val 16667" name="adj"/>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1752100" y="1193137"/>
            <a:ext cx="1875599" cy="2346000"/>
          </a:xfrm>
          <a:prstGeom prst="roundRect">
            <a:avLst>
              <a:gd fmla="val 16667" name="adj"/>
            </a:avLst>
          </a:prstGeom>
          <a:noFill/>
          <a:ln cap="flat" cmpd="sng" w="9525">
            <a:solidFill>
              <a:srgbClr val="99999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6412525" y="1847987"/>
            <a:ext cx="1347900" cy="1176225"/>
          </a:xfrm>
          <a:prstGeom prst="flowChartDecision">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Model</a:t>
            </a:r>
          </a:p>
        </p:txBody>
      </p:sp>
      <p:sp>
        <p:nvSpPr>
          <p:cNvPr id="109" name="Shape 109"/>
          <p:cNvSpPr/>
          <p:nvPr/>
        </p:nvSpPr>
        <p:spPr>
          <a:xfrm>
            <a:off x="6263125" y="887712"/>
            <a:ext cx="1646700" cy="623099"/>
          </a:xfrm>
          <a:prstGeom prst="flowChartConnector">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New Points</a:t>
            </a:r>
          </a:p>
        </p:txBody>
      </p:sp>
      <p:sp>
        <p:nvSpPr>
          <p:cNvPr id="110" name="Shape 110"/>
          <p:cNvSpPr/>
          <p:nvPr/>
        </p:nvSpPr>
        <p:spPr>
          <a:xfrm>
            <a:off x="1981350" y="2547612"/>
            <a:ext cx="1290437" cy="813779"/>
          </a:xfrm>
          <a:prstGeom prst="flowChartMultidocumen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t>Training Labels</a:t>
            </a:r>
          </a:p>
        </p:txBody>
      </p:sp>
      <p:sp>
        <p:nvSpPr>
          <p:cNvPr id="111" name="Shape 111"/>
          <p:cNvSpPr/>
          <p:nvPr/>
        </p:nvSpPr>
        <p:spPr>
          <a:xfrm>
            <a:off x="6344900" y="3361387"/>
            <a:ext cx="1299510" cy="813779"/>
          </a:xfrm>
          <a:prstGeom prst="flowChartMultidocument">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Predicted Labels</a:t>
            </a:r>
          </a:p>
        </p:txBody>
      </p:sp>
      <p:sp>
        <p:nvSpPr>
          <p:cNvPr id="112" name="Shape 112"/>
          <p:cNvSpPr/>
          <p:nvPr/>
        </p:nvSpPr>
        <p:spPr>
          <a:xfrm>
            <a:off x="4274650" y="2164300"/>
            <a:ext cx="1414600" cy="543600"/>
          </a:xfrm>
          <a:prstGeom prst="flowChartProcess">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t>Algorithm</a:t>
            </a:r>
          </a:p>
        </p:txBody>
      </p:sp>
      <p:cxnSp>
        <p:nvCxnSpPr>
          <p:cNvPr id="113" name="Shape 113"/>
          <p:cNvCxnSpPr>
            <a:stCxn id="110" idx="3"/>
            <a:endCxn id="112" idx="1"/>
          </p:cNvCxnSpPr>
          <p:nvPr/>
        </p:nvCxnSpPr>
        <p:spPr>
          <a:xfrm flipH="1" rot="10800000">
            <a:off x="3271787" y="2436102"/>
            <a:ext cx="1002900" cy="518400"/>
          </a:xfrm>
          <a:prstGeom prst="bentConnector3">
            <a:avLst>
              <a:gd fmla="val 62679" name="adj1"/>
            </a:avLst>
          </a:prstGeom>
          <a:noFill/>
          <a:ln cap="flat" cmpd="sng" w="19050">
            <a:solidFill>
              <a:srgbClr val="434343"/>
            </a:solidFill>
            <a:prstDash val="solid"/>
            <a:round/>
            <a:headEnd len="lg" w="lg" type="none"/>
            <a:tailEnd len="lg" w="lg" type="triangle"/>
          </a:ln>
        </p:spPr>
      </p:cxnSp>
      <p:cxnSp>
        <p:nvCxnSpPr>
          <p:cNvPr id="114" name="Shape 114"/>
          <p:cNvCxnSpPr>
            <a:stCxn id="112" idx="3"/>
            <a:endCxn id="108" idx="1"/>
          </p:cNvCxnSpPr>
          <p:nvPr/>
        </p:nvCxnSpPr>
        <p:spPr>
          <a:xfrm>
            <a:off x="5689250" y="2436100"/>
            <a:ext cx="723300" cy="0"/>
          </a:xfrm>
          <a:prstGeom prst="straightConnector1">
            <a:avLst/>
          </a:prstGeom>
          <a:noFill/>
          <a:ln cap="flat" cmpd="sng" w="19050">
            <a:solidFill>
              <a:srgbClr val="434343"/>
            </a:solidFill>
            <a:prstDash val="solid"/>
            <a:round/>
            <a:headEnd len="lg" w="lg" type="none"/>
            <a:tailEnd len="lg" w="lg" type="triangle"/>
          </a:ln>
        </p:spPr>
      </p:cxnSp>
      <p:sp>
        <p:nvSpPr>
          <p:cNvPr id="115" name="Shape 115"/>
          <p:cNvSpPr/>
          <p:nvPr/>
        </p:nvSpPr>
        <p:spPr>
          <a:xfrm>
            <a:off x="1866537" y="1574537"/>
            <a:ext cx="1646700" cy="623099"/>
          </a:xfrm>
          <a:prstGeom prst="flowChartConnector">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Training Points</a:t>
            </a:r>
          </a:p>
        </p:txBody>
      </p:sp>
      <p:cxnSp>
        <p:nvCxnSpPr>
          <p:cNvPr id="116" name="Shape 116"/>
          <p:cNvCxnSpPr>
            <a:stCxn id="115" idx="6"/>
            <a:endCxn id="112" idx="1"/>
          </p:cNvCxnSpPr>
          <p:nvPr/>
        </p:nvCxnSpPr>
        <p:spPr>
          <a:xfrm>
            <a:off x="3513237" y="1886087"/>
            <a:ext cx="761400" cy="549900"/>
          </a:xfrm>
          <a:prstGeom prst="bentConnector3">
            <a:avLst>
              <a:gd fmla="val 50001" name="adj1"/>
            </a:avLst>
          </a:prstGeom>
          <a:noFill/>
          <a:ln cap="flat" cmpd="sng" w="19050">
            <a:solidFill>
              <a:srgbClr val="434343"/>
            </a:solidFill>
            <a:prstDash val="solid"/>
            <a:round/>
            <a:headEnd len="lg" w="lg" type="none"/>
            <a:tailEnd len="lg" w="lg" type="none"/>
          </a:ln>
        </p:spPr>
      </p:cxnSp>
      <p:cxnSp>
        <p:nvCxnSpPr>
          <p:cNvPr id="117" name="Shape 117"/>
          <p:cNvCxnSpPr>
            <a:stCxn id="109" idx="4"/>
            <a:endCxn id="108" idx="0"/>
          </p:cNvCxnSpPr>
          <p:nvPr/>
        </p:nvCxnSpPr>
        <p:spPr>
          <a:xfrm>
            <a:off x="7086475" y="1510812"/>
            <a:ext cx="0" cy="337199"/>
          </a:xfrm>
          <a:prstGeom prst="straightConnector1">
            <a:avLst/>
          </a:prstGeom>
          <a:noFill/>
          <a:ln cap="flat" cmpd="sng" w="19050">
            <a:solidFill>
              <a:srgbClr val="434343"/>
            </a:solidFill>
            <a:prstDash val="solid"/>
            <a:round/>
            <a:headEnd len="lg" w="lg" type="none"/>
            <a:tailEnd len="lg" w="lg" type="triangle"/>
          </a:ln>
        </p:spPr>
      </p:cxnSp>
      <p:sp>
        <p:nvSpPr>
          <p:cNvPr id="118" name="Shape 118"/>
          <p:cNvSpPr txBox="1"/>
          <p:nvPr/>
        </p:nvSpPr>
        <p:spPr>
          <a:xfrm>
            <a:off x="2015937" y="1193137"/>
            <a:ext cx="1347899" cy="273299"/>
          </a:xfrm>
          <a:prstGeom prst="rect">
            <a:avLst/>
          </a:prstGeom>
          <a:noFill/>
          <a:ln>
            <a:noFill/>
          </a:ln>
        </p:spPr>
        <p:txBody>
          <a:bodyPr anchorCtr="0" anchor="t" bIns="91425" lIns="91425" rIns="91425" tIns="91425">
            <a:noAutofit/>
          </a:bodyPr>
          <a:lstStyle/>
          <a:p>
            <a:pPr lvl="0" algn="ctr">
              <a:spcBef>
                <a:spcPts val="0"/>
              </a:spcBef>
              <a:buNone/>
            </a:pPr>
            <a:r>
              <a:rPr lang="en">
                <a:solidFill>
                  <a:srgbClr val="666666"/>
                </a:solidFill>
              </a:rPr>
              <a:t>Training Set</a:t>
            </a:r>
          </a:p>
        </p:txBody>
      </p:sp>
      <p:cxnSp>
        <p:nvCxnSpPr>
          <p:cNvPr id="119" name="Shape 119"/>
          <p:cNvCxnSpPr>
            <a:stCxn id="108" idx="2"/>
            <a:endCxn id="111" idx="0"/>
          </p:cNvCxnSpPr>
          <p:nvPr/>
        </p:nvCxnSpPr>
        <p:spPr>
          <a:xfrm flipH="1">
            <a:off x="7084075" y="3024212"/>
            <a:ext cx="2400" cy="337200"/>
          </a:xfrm>
          <a:prstGeom prst="straightConnector1">
            <a:avLst/>
          </a:prstGeom>
          <a:noFill/>
          <a:ln cap="flat" cmpd="sng" w="19050">
            <a:solidFill>
              <a:srgbClr val="434343"/>
            </a:solidFill>
            <a:prstDash val="solid"/>
            <a:round/>
            <a:headEnd len="lg" w="lg" type="none"/>
            <a:tailEnd len="lg" w="lg" type="triangle"/>
          </a:ln>
        </p:spPr>
      </p:cxnSp>
      <p:sp>
        <p:nvSpPr>
          <p:cNvPr id="120" name="Shape 120"/>
          <p:cNvSpPr txBox="1"/>
          <p:nvPr/>
        </p:nvSpPr>
        <p:spPr>
          <a:xfrm>
            <a:off x="4257150" y="1207912"/>
            <a:ext cx="1449600" cy="2732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666666"/>
                </a:solidFill>
              </a:rPr>
              <a:t>Model Training</a:t>
            </a:r>
          </a:p>
        </p:txBody>
      </p:sp>
      <p:sp>
        <p:nvSpPr>
          <p:cNvPr id="121" name="Shape 121"/>
          <p:cNvSpPr txBox="1"/>
          <p:nvPr/>
        </p:nvSpPr>
        <p:spPr>
          <a:xfrm>
            <a:off x="6361675" y="423837"/>
            <a:ext cx="1449600" cy="273299"/>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666666"/>
                </a:solidFill>
              </a:rPr>
              <a:t>Prediction</a:t>
            </a:r>
          </a:p>
        </p:txBody>
      </p:sp>
      <p:sp>
        <p:nvSpPr>
          <p:cNvPr id="122" name="Shape 122"/>
          <p:cNvSpPr txBox="1"/>
          <p:nvPr/>
        </p:nvSpPr>
        <p:spPr>
          <a:xfrm>
            <a:off x="665925" y="2866650"/>
            <a:ext cx="723299" cy="508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23" name="Shape 123"/>
          <p:cNvSpPr txBox="1"/>
          <p:nvPr/>
        </p:nvSpPr>
        <p:spPr>
          <a:xfrm>
            <a:off x="7658239" y="4147612"/>
            <a:ext cx="279599" cy="337200"/>
          </a:xfrm>
          <a:prstGeom prst="rect">
            <a:avLst/>
          </a:prstGeom>
          <a:noFill/>
          <a:ln>
            <a:noFill/>
          </a:ln>
        </p:spPr>
        <p:txBody>
          <a:bodyPr anchorCtr="0" anchor="t" bIns="91425" lIns="91425" rIns="91425" tIns="91425">
            <a:noAutofit/>
          </a:bodyPr>
          <a:lstStyle/>
          <a:p>
            <a:pPr lvl="0" rtl="0" algn="ctr">
              <a:spcBef>
                <a:spcPts val="0"/>
              </a:spcBef>
              <a:buNone/>
            </a:pPr>
            <a:r>
              <a:t/>
            </a:r>
            <a:endParaRPr>
              <a:solidFill>
                <a:srgbClr val="666666"/>
              </a:solidFill>
            </a:endParaRPr>
          </a:p>
        </p:txBody>
      </p:sp>
      <p:sp>
        <p:nvSpPr>
          <p:cNvPr id="124" name="Shape 124"/>
          <p:cNvSpPr/>
          <p:nvPr/>
        </p:nvSpPr>
        <p:spPr>
          <a:xfrm>
            <a:off x="7457100" y="4512350"/>
            <a:ext cx="1604099" cy="508200"/>
          </a:xfrm>
          <a:prstGeom prst="rightArrow">
            <a:avLst>
              <a:gd fmla="val 50000" name="adj1"/>
              <a:gd fmla="val 50000" name="adj2"/>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t>MNIST Data</a:t>
            </a:r>
          </a:p>
        </p:txBody>
      </p:sp>
      <p:pic>
        <p:nvPicPr>
          <p:cNvPr id="125" name="Shape 125"/>
          <p:cNvPicPr preferRelativeResize="0"/>
          <p:nvPr/>
        </p:nvPicPr>
        <p:blipFill>
          <a:blip r:embed="rId3">
            <a:alphaModFix/>
          </a:blip>
          <a:stretch>
            <a:fillRect/>
          </a:stretch>
        </p:blipFill>
        <p:spPr>
          <a:xfrm>
            <a:off x="798575" y="1574550"/>
            <a:ext cx="457999" cy="457999"/>
          </a:xfrm>
          <a:prstGeom prst="rect">
            <a:avLst/>
          </a:prstGeom>
          <a:noFill/>
          <a:ln>
            <a:noFill/>
          </a:ln>
        </p:spPr>
      </p:pic>
      <p:pic>
        <p:nvPicPr>
          <p:cNvPr id="126" name="Shape 126"/>
          <p:cNvPicPr preferRelativeResize="0"/>
          <p:nvPr/>
        </p:nvPicPr>
        <p:blipFill>
          <a:blip r:embed="rId4">
            <a:alphaModFix/>
          </a:blip>
          <a:stretch>
            <a:fillRect/>
          </a:stretch>
        </p:blipFill>
        <p:spPr>
          <a:xfrm>
            <a:off x="1332562" y="1574550"/>
            <a:ext cx="457999" cy="457999"/>
          </a:xfrm>
          <a:prstGeom prst="rect">
            <a:avLst/>
          </a:prstGeom>
          <a:noFill/>
          <a:ln>
            <a:noFill/>
          </a:ln>
        </p:spPr>
      </p:pic>
      <p:sp>
        <p:nvSpPr>
          <p:cNvPr id="127" name="Shape 127"/>
          <p:cNvSpPr txBox="1"/>
          <p:nvPr/>
        </p:nvSpPr>
        <p:spPr>
          <a:xfrm>
            <a:off x="813550" y="2919775"/>
            <a:ext cx="375000" cy="441600"/>
          </a:xfrm>
          <a:prstGeom prst="rect">
            <a:avLst/>
          </a:prstGeom>
          <a:solidFill>
            <a:schemeClr val="lt1"/>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en"/>
              <a:t>0</a:t>
            </a:r>
          </a:p>
        </p:txBody>
      </p:sp>
      <p:pic>
        <p:nvPicPr>
          <p:cNvPr id="128" name="Shape 128"/>
          <p:cNvPicPr preferRelativeResize="0"/>
          <p:nvPr/>
        </p:nvPicPr>
        <p:blipFill>
          <a:blip r:embed="rId5">
            <a:alphaModFix/>
          </a:blip>
          <a:stretch>
            <a:fillRect/>
          </a:stretch>
        </p:blipFill>
        <p:spPr>
          <a:xfrm>
            <a:off x="8108025" y="970262"/>
            <a:ext cx="457999" cy="457999"/>
          </a:xfrm>
          <a:prstGeom prst="rect">
            <a:avLst/>
          </a:prstGeom>
          <a:noFill/>
          <a:ln>
            <a:noFill/>
          </a:ln>
        </p:spPr>
      </p:pic>
      <p:sp>
        <p:nvSpPr>
          <p:cNvPr id="129" name="Shape 129"/>
          <p:cNvSpPr txBox="1"/>
          <p:nvPr/>
        </p:nvSpPr>
        <p:spPr>
          <a:xfrm>
            <a:off x="6635025" y="4275700"/>
            <a:ext cx="641699" cy="379799"/>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algn="ctr">
              <a:spcBef>
                <a:spcPts val="0"/>
              </a:spcBef>
              <a:buNone/>
            </a:pPr>
            <a:r>
              <a:rPr b="1" lang="en"/>
              <a:t>9</a:t>
            </a:r>
          </a:p>
        </p:txBody>
      </p:sp>
      <p:sp>
        <p:nvSpPr>
          <p:cNvPr id="130" name="Shape 130"/>
          <p:cNvSpPr txBox="1"/>
          <p:nvPr/>
        </p:nvSpPr>
        <p:spPr>
          <a:xfrm>
            <a:off x="8071600" y="1574550"/>
            <a:ext cx="641699" cy="379799"/>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a:t>
            </a:r>
          </a:p>
        </p:txBody>
      </p:sp>
      <p:sp>
        <p:nvSpPr>
          <p:cNvPr id="131" name="Shape 131"/>
          <p:cNvSpPr txBox="1"/>
          <p:nvPr/>
        </p:nvSpPr>
        <p:spPr>
          <a:xfrm>
            <a:off x="398875" y="4545650"/>
            <a:ext cx="5685900" cy="441600"/>
          </a:xfrm>
          <a:prstGeom prst="rect">
            <a:avLst/>
          </a:prstGeom>
          <a:noFill/>
          <a:ln>
            <a:noFill/>
          </a:ln>
        </p:spPr>
        <p:txBody>
          <a:bodyPr anchorCtr="0" anchor="ctr" bIns="91425" lIns="91425" rIns="91425" tIns="91425">
            <a:noAutofit/>
          </a:bodyPr>
          <a:lstStyle/>
          <a:p>
            <a:pPr indent="-304800" lvl="0" marL="457200" rtl="0">
              <a:lnSpc>
                <a:spcPct val="150000"/>
              </a:lnSpc>
              <a:spcBef>
                <a:spcPts val="0"/>
              </a:spcBef>
              <a:spcAft>
                <a:spcPts val="1600"/>
              </a:spcAft>
              <a:buClr>
                <a:schemeClr val="dk1"/>
              </a:buClr>
              <a:buSzPct val="100000"/>
              <a:buFont typeface="Open Sans"/>
            </a:pPr>
            <a:r>
              <a:rPr b="1" lang="en" sz="1200">
                <a:solidFill>
                  <a:srgbClr val="0C76C3"/>
                </a:solidFill>
                <a:latin typeface="Open Sans"/>
                <a:ea typeface="Open Sans"/>
                <a:cs typeface="Open Sans"/>
                <a:sym typeface="Open Sans"/>
              </a:rPr>
              <a:t>Goal:</a:t>
            </a:r>
            <a:r>
              <a:rPr lang="en" sz="1200">
                <a:solidFill>
                  <a:schemeClr val="dk1"/>
                </a:solidFill>
                <a:latin typeface="Open Sans"/>
                <a:ea typeface="Open Sans"/>
                <a:cs typeface="Open Sans"/>
                <a:sym typeface="Open Sans"/>
              </a:rPr>
              <a:t> use the training set to predict the label of a new data set.</a:t>
            </a:r>
          </a:p>
        </p:txBody>
      </p:sp>
      <p:sp>
        <p:nvSpPr>
          <p:cNvPr id="132" name="Shape 132"/>
          <p:cNvSpPr txBox="1"/>
          <p:nvPr/>
        </p:nvSpPr>
        <p:spPr>
          <a:xfrm>
            <a:off x="1374062" y="2919775"/>
            <a:ext cx="375000" cy="441600"/>
          </a:xfrm>
          <a:prstGeom prst="rect">
            <a:avLst/>
          </a:prstGeom>
          <a:solidFill>
            <a:schemeClr val="lt1"/>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t>1</a:t>
            </a:r>
          </a:p>
        </p:txBody>
      </p:sp>
      <p:pic>
        <p:nvPicPr>
          <p:cNvPr id="133" name="Shape 133"/>
          <p:cNvPicPr preferRelativeResize="0"/>
          <p:nvPr/>
        </p:nvPicPr>
        <p:blipFill>
          <a:blip r:embed="rId6">
            <a:alphaModFix/>
          </a:blip>
          <a:stretch>
            <a:fillRect/>
          </a:stretch>
        </p:blipFill>
        <p:spPr>
          <a:xfrm>
            <a:off x="4376725" y="2818150"/>
            <a:ext cx="390525" cy="390525"/>
          </a:xfrm>
          <a:prstGeom prst="rect">
            <a:avLst/>
          </a:prstGeom>
          <a:noFill/>
          <a:ln>
            <a:noFill/>
          </a:ln>
        </p:spPr>
      </p:pic>
      <p:pic>
        <p:nvPicPr>
          <p:cNvPr id="134" name="Shape 134"/>
          <p:cNvPicPr preferRelativeResize="0"/>
          <p:nvPr/>
        </p:nvPicPr>
        <p:blipFill>
          <a:blip r:embed="rId7">
            <a:alphaModFix/>
          </a:blip>
          <a:stretch>
            <a:fillRect/>
          </a:stretch>
        </p:blipFill>
        <p:spPr>
          <a:xfrm>
            <a:off x="5147525" y="2822925"/>
            <a:ext cx="371475" cy="3810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2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lang="en"/>
              <a:t>Team 1: The MNIST</a:t>
            </a:r>
            <a:r>
              <a:rPr baseline="30000" lang="en"/>
              <a:t>1</a:t>
            </a:r>
            <a:r>
              <a:rPr lang="en"/>
              <a:t> data set</a:t>
            </a:r>
          </a:p>
        </p:txBody>
      </p:sp>
      <p:sp>
        <p:nvSpPr>
          <p:cNvPr id="140" name="Shape 140"/>
          <p:cNvSpPr txBox="1"/>
          <p:nvPr>
            <p:ph idx="1" type="body"/>
          </p:nvPr>
        </p:nvSpPr>
        <p:spPr>
          <a:xfrm>
            <a:off x="311700" y="1225225"/>
            <a:ext cx="8520599" cy="2876999"/>
          </a:xfrm>
          <a:prstGeom prst="rect">
            <a:avLst/>
          </a:prstGeom>
        </p:spPr>
        <p:txBody>
          <a:bodyPr anchorCtr="0" anchor="t" bIns="91425" lIns="91425" rIns="91425" tIns="91425">
            <a:noAutofit/>
          </a:bodyPr>
          <a:lstStyle/>
          <a:p>
            <a:pPr lvl="0" rtl="0">
              <a:spcBef>
                <a:spcPts val="0"/>
              </a:spcBef>
              <a:buNone/>
            </a:pPr>
            <a:r>
              <a:t/>
            </a:r>
            <a:endParaRPr/>
          </a:p>
        </p:txBody>
      </p:sp>
      <p:sp>
        <p:nvSpPr>
          <p:cNvPr id="141" name="Shape 141"/>
          <p:cNvSpPr txBox="1"/>
          <p:nvPr/>
        </p:nvSpPr>
        <p:spPr>
          <a:xfrm>
            <a:off x="105150" y="4649100"/>
            <a:ext cx="6374100" cy="410400"/>
          </a:xfrm>
          <a:prstGeom prst="rect">
            <a:avLst/>
          </a:prstGeom>
          <a:noFill/>
          <a:ln>
            <a:noFill/>
          </a:ln>
        </p:spPr>
        <p:txBody>
          <a:bodyPr anchorCtr="0" anchor="ctr" bIns="91425" lIns="91425" rIns="91425" tIns="91425">
            <a:noAutofit/>
          </a:bodyPr>
          <a:lstStyle/>
          <a:p>
            <a:pPr lvl="0" rtl="0" algn="ctr">
              <a:spcBef>
                <a:spcPts val="0"/>
              </a:spcBef>
              <a:buNone/>
            </a:pPr>
            <a:r>
              <a:rPr baseline="30000" lang="en" sz="1200">
                <a:solidFill>
                  <a:schemeClr val="dk1"/>
                </a:solidFill>
              </a:rPr>
              <a:t>1</a:t>
            </a:r>
            <a:r>
              <a:rPr lang="en" sz="1200">
                <a:solidFill>
                  <a:schemeClr val="dk1"/>
                </a:solidFill>
              </a:rPr>
              <a:t> subset of data collected by NIST, the US's National Institute of Standards and Technology</a:t>
            </a:r>
          </a:p>
        </p:txBody>
      </p:sp>
      <p:pic>
        <p:nvPicPr>
          <p:cNvPr id="142" name="Shape 142"/>
          <p:cNvPicPr preferRelativeResize="0"/>
          <p:nvPr/>
        </p:nvPicPr>
        <p:blipFill>
          <a:blip r:embed="rId3">
            <a:alphaModFix/>
          </a:blip>
          <a:stretch>
            <a:fillRect/>
          </a:stretch>
        </p:blipFill>
        <p:spPr>
          <a:xfrm>
            <a:off x="364399" y="1081274"/>
            <a:ext cx="5157774" cy="2980950"/>
          </a:xfrm>
          <a:prstGeom prst="rect">
            <a:avLst/>
          </a:prstGeom>
          <a:noFill/>
          <a:ln>
            <a:noFill/>
          </a:ln>
        </p:spPr>
      </p:pic>
      <p:sp>
        <p:nvSpPr>
          <p:cNvPr id="143" name="Shape 143"/>
          <p:cNvSpPr txBox="1"/>
          <p:nvPr/>
        </p:nvSpPr>
        <p:spPr>
          <a:xfrm>
            <a:off x="3038300" y="2105200"/>
            <a:ext cx="5712599" cy="1877699"/>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28x28 images of handwritten digits 0,1,...,9</a:t>
            </a:r>
          </a:p>
          <a:p>
            <a:pPr indent="-355600" lvl="0" marL="457200" rtl="0">
              <a:lnSpc>
                <a:spcPct val="115000"/>
              </a:lnSpc>
              <a:spcBef>
                <a:spcPts val="0"/>
              </a:spcBef>
              <a:buSzPct val="100000"/>
              <a:buChar char="●"/>
            </a:pPr>
            <a:r>
              <a:rPr lang="en" sz="2000"/>
              <a:t>size-normalized and centered</a:t>
            </a:r>
          </a:p>
          <a:p>
            <a:pPr indent="-355600" lvl="0" marL="457200" rtl="0">
              <a:lnSpc>
                <a:spcPct val="115000"/>
              </a:lnSpc>
              <a:spcBef>
                <a:spcPts val="0"/>
              </a:spcBef>
              <a:buSzPct val="100000"/>
              <a:buChar char="●"/>
            </a:pPr>
            <a:r>
              <a:rPr lang="en" sz="2000"/>
              <a:t>60,000 used for </a:t>
            </a:r>
            <a:r>
              <a:rPr b="1" lang="en" sz="2000">
                <a:solidFill>
                  <a:srgbClr val="4A86E8"/>
                </a:solidFill>
              </a:rPr>
              <a:t>training</a:t>
            </a:r>
          </a:p>
          <a:p>
            <a:pPr indent="-355600" lvl="0" marL="457200">
              <a:lnSpc>
                <a:spcPct val="115000"/>
              </a:lnSpc>
              <a:spcBef>
                <a:spcPts val="0"/>
              </a:spcBef>
              <a:buSzPct val="100000"/>
              <a:buChar char="●"/>
            </a:pPr>
            <a:r>
              <a:rPr lang="en" sz="2000"/>
              <a:t>10,000 used for </a:t>
            </a:r>
            <a:r>
              <a:rPr b="1" lang="en" sz="2000">
                <a:solidFill>
                  <a:srgbClr val="4A86E8"/>
                </a:solidFill>
              </a:rPr>
              <a:t>testing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lang="en"/>
              <a:t>Potential Applications</a:t>
            </a:r>
          </a:p>
        </p:txBody>
      </p:sp>
      <p:sp>
        <p:nvSpPr>
          <p:cNvPr id="149" name="Shape 149"/>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81000" lvl="0" marL="457200" rtl="0">
              <a:spcBef>
                <a:spcPts val="0"/>
              </a:spcBef>
              <a:buSzPct val="100000"/>
            </a:pPr>
            <a:r>
              <a:rPr b="1" lang="en" sz="2400">
                <a:solidFill>
                  <a:srgbClr val="0C76C3"/>
                </a:solidFill>
              </a:rPr>
              <a:t>Banking</a:t>
            </a:r>
            <a:r>
              <a:rPr lang="en" sz="2400"/>
              <a:t>: Check deposits</a:t>
            </a:r>
          </a:p>
          <a:p>
            <a:pPr indent="-381000" lvl="0" marL="457200" rtl="0">
              <a:spcBef>
                <a:spcPts val="0"/>
              </a:spcBef>
              <a:buSzPct val="100000"/>
            </a:pPr>
            <a:r>
              <a:rPr b="1" lang="en" sz="2400">
                <a:solidFill>
                  <a:srgbClr val="0C76C3"/>
                </a:solidFill>
              </a:rPr>
              <a:t>Surveillance</a:t>
            </a:r>
            <a:r>
              <a:rPr lang="en" sz="2400"/>
              <a:t>: license plates</a:t>
            </a:r>
          </a:p>
          <a:p>
            <a:pPr indent="-381000" lvl="0" marL="457200">
              <a:spcBef>
                <a:spcPts val="0"/>
              </a:spcBef>
              <a:buSzPct val="100000"/>
            </a:pPr>
            <a:r>
              <a:rPr b="1" lang="en" sz="2400">
                <a:solidFill>
                  <a:srgbClr val="0C76C3"/>
                </a:solidFill>
              </a:rPr>
              <a:t>Shipping</a:t>
            </a:r>
            <a:r>
              <a:rPr lang="en" sz="2400"/>
              <a:t>: Envelopes/Packages</a:t>
            </a:r>
          </a:p>
        </p:txBody>
      </p:sp>
      <p:pic>
        <p:nvPicPr>
          <p:cNvPr id="150" name="Shape 150"/>
          <p:cNvPicPr preferRelativeResize="0"/>
          <p:nvPr/>
        </p:nvPicPr>
        <p:blipFill rotWithShape="1">
          <a:blip r:embed="rId3">
            <a:alphaModFix/>
          </a:blip>
          <a:srcRect b="0" l="0" r="0" t="0"/>
          <a:stretch/>
        </p:blipFill>
        <p:spPr>
          <a:xfrm>
            <a:off x="4378175" y="3149732"/>
            <a:ext cx="3927300" cy="1321200"/>
          </a:xfrm>
          <a:prstGeom prst="rect">
            <a:avLst/>
          </a:prstGeom>
          <a:noFill/>
          <a:ln>
            <a:noFill/>
          </a:ln>
        </p:spPr>
      </p:pic>
      <p:pic>
        <p:nvPicPr>
          <p:cNvPr id="151" name="Shape 151"/>
          <p:cNvPicPr preferRelativeResize="0"/>
          <p:nvPr/>
        </p:nvPicPr>
        <p:blipFill rotWithShape="1">
          <a:blip r:embed="rId4">
            <a:alphaModFix/>
          </a:blip>
          <a:srcRect b="13292" l="12002" r="15998" t="0"/>
          <a:stretch/>
        </p:blipFill>
        <p:spPr>
          <a:xfrm>
            <a:off x="5686632" y="816671"/>
            <a:ext cx="2618700" cy="1418700"/>
          </a:xfrm>
          <a:prstGeom prst="rect">
            <a:avLst/>
          </a:prstGeom>
          <a:noFill/>
          <a:ln>
            <a:noFill/>
          </a:ln>
        </p:spPr>
      </p:pic>
      <p:pic>
        <p:nvPicPr>
          <p:cNvPr id="152" name="Shape 152"/>
          <p:cNvPicPr preferRelativeResize="0"/>
          <p:nvPr/>
        </p:nvPicPr>
        <p:blipFill rotWithShape="1">
          <a:blip r:embed="rId5">
            <a:alphaModFix/>
          </a:blip>
          <a:srcRect b="10160" l="6771" r="3783" t="0"/>
          <a:stretch/>
        </p:blipFill>
        <p:spPr>
          <a:xfrm>
            <a:off x="398674" y="3206600"/>
            <a:ext cx="3611999" cy="1264200"/>
          </a:xfrm>
          <a:prstGeom prst="rect">
            <a:avLst/>
          </a:prstGeom>
          <a:noFill/>
          <a:ln cap="flat" cmpd="sng" w="19050">
            <a:solidFill>
              <a:srgbClr val="000000"/>
            </a:solidFill>
            <a:prstDash val="solid"/>
            <a:round/>
            <a:headEnd len="med" w="med" type="none"/>
            <a:tailEnd len="med" w="med" type="none"/>
          </a:ln>
        </p:spPr>
      </p:pic>
      <p:sp>
        <p:nvSpPr>
          <p:cNvPr id="153" name="Shape 153"/>
          <p:cNvSpPr/>
          <p:nvPr/>
        </p:nvSpPr>
        <p:spPr>
          <a:xfrm>
            <a:off x="6616950" y="1717500"/>
            <a:ext cx="316499" cy="2802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a:off x="7420175" y="3487950"/>
            <a:ext cx="381000" cy="3267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5" name="Shape 155"/>
          <p:cNvSpPr/>
          <p:nvPr/>
        </p:nvSpPr>
        <p:spPr>
          <a:xfrm>
            <a:off x="1877700" y="3983875"/>
            <a:ext cx="381000" cy="3267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228600" lvl="0" marL="457200" rtl="0">
              <a:spcBef>
                <a:spcPts val="0"/>
              </a:spcBef>
            </a:pPr>
            <a:r>
              <a:rPr b="1" lang="en"/>
              <a:t>High dimensional data set</a:t>
            </a:r>
          </a:p>
          <a:p>
            <a:pPr indent="-342900" lvl="1" marL="914400" rtl="0">
              <a:spcBef>
                <a:spcPts val="0"/>
              </a:spcBef>
              <a:buSzPct val="100000"/>
            </a:pPr>
            <a:r>
              <a:rPr lang="en" sz="1800"/>
              <a:t>Images stored as 784x1 vectors</a:t>
            </a:r>
          </a:p>
          <a:p>
            <a:pPr indent="-342900" lvl="1" marL="914400" rtl="0">
              <a:spcBef>
                <a:spcPts val="0"/>
              </a:spcBef>
              <a:buSzPct val="100000"/>
            </a:pPr>
            <a:r>
              <a:rPr lang="en" sz="1800"/>
              <a:t>Computationally expensive</a:t>
            </a:r>
          </a:p>
          <a:p>
            <a:pPr indent="-228600" lvl="0" marL="457200" rtl="0">
              <a:spcBef>
                <a:spcPts val="0"/>
              </a:spcBef>
            </a:pPr>
            <a:r>
              <a:rPr b="1" lang="en"/>
              <a:t>Digits are written differently by different people</a:t>
            </a:r>
          </a:p>
          <a:p>
            <a:pPr indent="-342900" lvl="1" marL="914400" rtl="0">
              <a:spcBef>
                <a:spcPts val="0"/>
              </a:spcBef>
              <a:buSzPct val="100000"/>
            </a:pPr>
            <a:r>
              <a:rPr lang="en" sz="1800"/>
              <a:t>Left-handed vs right-handed</a:t>
            </a:r>
          </a:p>
          <a:p>
            <a:pPr indent="-228600" lvl="0" marL="457200" rtl="0">
              <a:spcBef>
                <a:spcPts val="0"/>
              </a:spcBef>
            </a:pPr>
            <a:r>
              <a:rPr b="1" lang="en"/>
              <a:t>Preprocess the data set</a:t>
            </a:r>
          </a:p>
          <a:p>
            <a:pPr indent="-342900" lvl="1" marL="914400" rtl="0">
              <a:spcBef>
                <a:spcPts val="0"/>
              </a:spcBef>
              <a:buSzPct val="100000"/>
            </a:pPr>
            <a:r>
              <a:rPr lang="en" sz="1800"/>
              <a:t>Reduce dimension→ increase computation speed</a:t>
            </a:r>
          </a:p>
          <a:p>
            <a:pPr indent="-342900" lvl="1" marL="914400">
              <a:spcBef>
                <a:spcPts val="0"/>
              </a:spcBef>
              <a:buSzPct val="100000"/>
            </a:pPr>
            <a:r>
              <a:rPr lang="en" sz="1800"/>
              <a:t>Apply some transformation→ enhance features important for classification</a:t>
            </a:r>
          </a:p>
        </p:txBody>
      </p:sp>
      <p:pic>
        <p:nvPicPr>
          <p:cNvPr id="161" name="Shape 161"/>
          <p:cNvPicPr preferRelativeResize="0"/>
          <p:nvPr/>
        </p:nvPicPr>
        <p:blipFill>
          <a:blip r:embed="rId3">
            <a:alphaModFix/>
          </a:blip>
          <a:stretch>
            <a:fillRect/>
          </a:stretch>
        </p:blipFill>
        <p:spPr>
          <a:xfrm>
            <a:off x="6768875" y="2218975"/>
            <a:ext cx="705525" cy="705525"/>
          </a:xfrm>
          <a:prstGeom prst="rect">
            <a:avLst/>
          </a:prstGeom>
          <a:noFill/>
          <a:ln>
            <a:noFill/>
          </a:ln>
        </p:spPr>
      </p:pic>
      <p:sp>
        <p:nvSpPr>
          <p:cNvPr id="162" name="Shape 162"/>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Clr>
                <a:schemeClr val="dk1"/>
              </a:buClr>
              <a:buSzPct val="26190"/>
              <a:buFont typeface="Arial"/>
              <a:buNone/>
            </a:pPr>
            <a:r>
              <a:rPr lang="en"/>
              <a:t>Initial Challenges and Solutions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lang="en"/>
              <a:t>Data Preprocessing Methods</a:t>
            </a:r>
          </a:p>
        </p:txBody>
      </p:sp>
      <p:sp>
        <p:nvSpPr>
          <p:cNvPr id="168" name="Shape 168"/>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55600" lvl="0" marL="457200" rtl="0">
              <a:spcBef>
                <a:spcPts val="0"/>
              </a:spcBef>
              <a:buSzPct val="100000"/>
              <a:buChar char="●"/>
            </a:pPr>
            <a:r>
              <a:rPr lang="en" sz="2000"/>
              <a:t>In our experiments we have used the following methods</a:t>
            </a:r>
          </a:p>
          <a:p>
            <a:pPr indent="-342900" lvl="1" marL="914400" rtl="0">
              <a:spcBef>
                <a:spcPts val="0"/>
              </a:spcBef>
              <a:buClr>
                <a:srgbClr val="0000FF"/>
              </a:buClr>
              <a:buSzPct val="100000"/>
              <a:buChar char="○"/>
            </a:pPr>
            <a:r>
              <a:rPr lang="en" sz="1800">
                <a:solidFill>
                  <a:srgbClr val="0000FF"/>
                </a:solidFill>
              </a:rPr>
              <a:t>Deskewing</a:t>
            </a:r>
          </a:p>
          <a:p>
            <a:pPr indent="-342900" lvl="1" marL="914400" rtl="0">
              <a:spcBef>
                <a:spcPts val="0"/>
              </a:spcBef>
              <a:buClr>
                <a:srgbClr val="0000FF"/>
              </a:buClr>
              <a:buSzPct val="100000"/>
              <a:buChar char="○"/>
            </a:pPr>
            <a:r>
              <a:rPr lang="en" sz="1800">
                <a:solidFill>
                  <a:srgbClr val="0000FF"/>
                </a:solidFill>
              </a:rPr>
              <a:t>Principal Component Analysis (PCA)</a:t>
            </a:r>
          </a:p>
          <a:p>
            <a:pPr indent="-342900" lvl="1" marL="914400" rtl="0">
              <a:spcBef>
                <a:spcPts val="0"/>
              </a:spcBef>
              <a:buClr>
                <a:srgbClr val="0000FF"/>
              </a:buClr>
              <a:buSzPct val="100000"/>
              <a:buChar char="○"/>
            </a:pPr>
            <a:r>
              <a:rPr lang="en" sz="1800">
                <a:solidFill>
                  <a:srgbClr val="0000FF"/>
                </a:solidFill>
              </a:rPr>
              <a:t>Linear Discriminant Analysis (LDA)</a:t>
            </a:r>
          </a:p>
          <a:p>
            <a:pPr indent="-342900" lvl="1" marL="914400" rtl="0">
              <a:spcBef>
                <a:spcPts val="0"/>
              </a:spcBef>
              <a:buSzPct val="100000"/>
              <a:buChar char="○"/>
            </a:pPr>
            <a:r>
              <a:rPr lang="en" sz="1800"/>
              <a:t>2D LDA</a:t>
            </a:r>
          </a:p>
          <a:p>
            <a:pPr indent="-342900" lvl="1" marL="914400" rtl="0">
              <a:spcBef>
                <a:spcPts val="0"/>
              </a:spcBef>
              <a:buSzPct val="100000"/>
              <a:buChar char="○"/>
            </a:pPr>
            <a:r>
              <a:rPr lang="en" sz="1800"/>
              <a:t>Nonparametric Discriminant Analysis (NDA)</a:t>
            </a:r>
          </a:p>
          <a:p>
            <a:pPr indent="-342900" lvl="1" marL="914400" rtl="0">
              <a:spcBef>
                <a:spcPts val="0"/>
              </a:spcBef>
              <a:buSzPct val="100000"/>
              <a:buChar char="○"/>
            </a:pPr>
            <a:r>
              <a:rPr lang="en" sz="1800"/>
              <a:t>Kernel PCA</a:t>
            </a:r>
          </a:p>
          <a:p>
            <a:pPr indent="-342900" lvl="1" marL="914400" rtl="0">
              <a:spcBef>
                <a:spcPts val="0"/>
              </a:spcBef>
              <a:buSzPct val="100000"/>
              <a:buChar char="○"/>
            </a:pPr>
            <a:r>
              <a:rPr lang="en" sz="1800"/>
              <a:t>t-Distributed Stochastic Neighbor Embedding (t-sne)</a:t>
            </a:r>
          </a:p>
          <a:p>
            <a:pPr indent="-342900" lvl="1" marL="914400" rtl="0">
              <a:spcBef>
                <a:spcPts val="0"/>
              </a:spcBef>
              <a:buSzPct val="100000"/>
              <a:buChar char="○"/>
            </a:pPr>
            <a:r>
              <a:rPr lang="en" sz="1800"/>
              <a:t>parametric t-sne</a:t>
            </a:r>
          </a:p>
          <a:p>
            <a:pPr indent="-342900" lvl="1" marL="914400" rtl="0">
              <a:spcBef>
                <a:spcPts val="0"/>
              </a:spcBef>
              <a:buSzPct val="100000"/>
              <a:buChar char="○"/>
            </a:pPr>
            <a:r>
              <a:rPr lang="en" sz="1800"/>
              <a:t>kernel t-sne</a:t>
            </a:r>
          </a:p>
        </p:txBody>
      </p:sp>
      <p:pic>
        <p:nvPicPr>
          <p:cNvPr id="169" name="Shape 169"/>
          <p:cNvPicPr preferRelativeResize="0"/>
          <p:nvPr/>
        </p:nvPicPr>
        <p:blipFill>
          <a:blip r:embed="rId3">
            <a:alphaModFix/>
          </a:blip>
          <a:stretch>
            <a:fillRect/>
          </a:stretch>
        </p:blipFill>
        <p:spPr>
          <a:xfrm>
            <a:off x="5521900" y="1746325"/>
            <a:ext cx="457999" cy="457999"/>
          </a:xfrm>
          <a:prstGeom prst="rect">
            <a:avLst/>
          </a:prstGeom>
          <a:noFill/>
          <a:ln>
            <a:noFill/>
          </a:ln>
        </p:spPr>
      </p:pic>
      <p:pic>
        <p:nvPicPr>
          <p:cNvPr id="170" name="Shape 170"/>
          <p:cNvPicPr preferRelativeResize="0"/>
          <p:nvPr/>
        </p:nvPicPr>
        <p:blipFill>
          <a:blip r:embed="rId4">
            <a:alphaModFix/>
          </a:blip>
          <a:stretch>
            <a:fillRect/>
          </a:stretch>
        </p:blipFill>
        <p:spPr>
          <a:xfrm>
            <a:off x="7491025" y="1746324"/>
            <a:ext cx="457999" cy="457999"/>
          </a:xfrm>
          <a:prstGeom prst="rect">
            <a:avLst/>
          </a:prstGeom>
          <a:noFill/>
          <a:ln>
            <a:noFill/>
          </a:ln>
        </p:spPr>
      </p:pic>
      <p:cxnSp>
        <p:nvCxnSpPr>
          <p:cNvPr id="171" name="Shape 171"/>
          <p:cNvCxnSpPr/>
          <p:nvPr/>
        </p:nvCxnSpPr>
        <p:spPr>
          <a:xfrm>
            <a:off x="6156175" y="2283700"/>
            <a:ext cx="1192199" cy="6299"/>
          </a:xfrm>
          <a:prstGeom prst="straightConnector1">
            <a:avLst/>
          </a:prstGeom>
          <a:noFill/>
          <a:ln cap="flat" cmpd="sng" w="28575">
            <a:solidFill>
              <a:srgbClr val="000000"/>
            </a:solidFill>
            <a:prstDash val="solid"/>
            <a:round/>
            <a:headEnd len="lg" w="lg" type="none"/>
            <a:tailEnd len="lg" w="lg" type="triangle"/>
          </a:ln>
        </p:spPr>
      </p:cxnSp>
      <p:pic>
        <p:nvPicPr>
          <p:cNvPr id="172" name="Shape 172"/>
          <p:cNvPicPr preferRelativeResize="0"/>
          <p:nvPr/>
        </p:nvPicPr>
        <p:blipFill>
          <a:blip r:embed="rId5">
            <a:alphaModFix/>
          </a:blip>
          <a:stretch>
            <a:fillRect/>
          </a:stretch>
        </p:blipFill>
        <p:spPr>
          <a:xfrm>
            <a:off x="5521900" y="2283700"/>
            <a:ext cx="457999" cy="457999"/>
          </a:xfrm>
          <a:prstGeom prst="rect">
            <a:avLst/>
          </a:prstGeom>
          <a:noFill/>
          <a:ln>
            <a:noFill/>
          </a:ln>
        </p:spPr>
      </p:pic>
      <p:pic>
        <p:nvPicPr>
          <p:cNvPr id="173" name="Shape 173"/>
          <p:cNvPicPr preferRelativeResize="0"/>
          <p:nvPr/>
        </p:nvPicPr>
        <p:blipFill>
          <a:blip r:embed="rId6">
            <a:alphaModFix/>
          </a:blip>
          <a:stretch>
            <a:fillRect/>
          </a:stretch>
        </p:blipFill>
        <p:spPr>
          <a:xfrm>
            <a:off x="7491025" y="2296450"/>
            <a:ext cx="457999" cy="432503"/>
          </a:xfrm>
          <a:prstGeom prst="rect">
            <a:avLst/>
          </a:prstGeom>
          <a:noFill/>
          <a:ln>
            <a:noFill/>
          </a:ln>
        </p:spPr>
      </p:pic>
      <p:sp>
        <p:nvSpPr>
          <p:cNvPr id="174" name="Shape 174"/>
          <p:cNvSpPr/>
          <p:nvPr/>
        </p:nvSpPr>
        <p:spPr>
          <a:xfrm>
            <a:off x="7457100" y="4512350"/>
            <a:ext cx="1604099" cy="508200"/>
          </a:xfrm>
          <a:prstGeom prst="rightArrow">
            <a:avLst>
              <a:gd fmla="val 50000" name="adj1"/>
              <a:gd fmla="val 50000" name="adj2"/>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PCA &amp; LDA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